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61" r:id="rId2"/>
    <p:sldId id="260" r:id="rId3"/>
    <p:sldId id="259" r:id="rId4"/>
    <p:sldId id="258" r:id="rId5"/>
    <p:sldId id="257" r:id="rId6"/>
    <p:sldId id="263" r:id="rId7"/>
    <p:sldId id="264" r:id="rId8"/>
    <p:sldId id="265" r:id="rId9"/>
    <p:sldId id="266" r:id="rId10"/>
    <p:sldId id="267" r:id="rId11"/>
    <p:sldId id="268" r:id="rId12"/>
    <p:sldId id="270" r:id="rId13"/>
    <p:sldId id="269" r:id="rId14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6A4B6C-02DD-4B9B-9041-47B7B7DE9635}" type="datetimeFigureOut">
              <a:rPr lang="hr-HR" smtClean="0"/>
              <a:pPr/>
              <a:t>29.10.2015.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EF5B76-B034-43E4-92DB-C1B1B3B2A665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5FA95B8-0D72-45F8-A03E-CAEDFF2DF559}" type="slidenum">
              <a:rPr lang="en-US"/>
              <a:pPr/>
              <a:t>1</a:t>
            </a:fld>
            <a:endParaRPr lang="en-US"/>
          </a:p>
        </p:txBody>
      </p:sp>
      <p:sp>
        <p:nvSpPr>
          <p:cNvPr id="78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hr-H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8844F-FB6B-4F17-9191-97C6D95ED375}" type="datetimeFigureOut">
              <a:rPr lang="hr-HR" smtClean="0"/>
              <a:pPr/>
              <a:t>29.10.2015.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47B69-4EFD-4BF7-A0FB-B9A693A21B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8844F-FB6B-4F17-9191-97C6D95ED375}" type="datetimeFigureOut">
              <a:rPr lang="hr-HR" smtClean="0"/>
              <a:pPr/>
              <a:t>29.10.2015.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47B69-4EFD-4BF7-A0FB-B9A693A21B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8844F-FB6B-4F17-9191-97C6D95ED375}" type="datetimeFigureOut">
              <a:rPr lang="hr-HR" smtClean="0"/>
              <a:pPr/>
              <a:t>29.10.2015.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47B69-4EFD-4BF7-A0FB-B9A693A21B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8844F-FB6B-4F17-9191-97C6D95ED375}" type="datetimeFigureOut">
              <a:rPr lang="hr-HR" smtClean="0"/>
              <a:pPr/>
              <a:t>29.10.2015.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47B69-4EFD-4BF7-A0FB-B9A693A21B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8844F-FB6B-4F17-9191-97C6D95ED375}" type="datetimeFigureOut">
              <a:rPr lang="hr-HR" smtClean="0"/>
              <a:pPr/>
              <a:t>29.10.2015.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47B69-4EFD-4BF7-A0FB-B9A693A21B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8844F-FB6B-4F17-9191-97C6D95ED375}" type="datetimeFigureOut">
              <a:rPr lang="hr-HR" smtClean="0"/>
              <a:pPr/>
              <a:t>29.10.2015.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47B69-4EFD-4BF7-A0FB-B9A693A21B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8844F-FB6B-4F17-9191-97C6D95ED375}" type="datetimeFigureOut">
              <a:rPr lang="hr-HR" smtClean="0"/>
              <a:pPr/>
              <a:t>29.10.2015.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47B69-4EFD-4BF7-A0FB-B9A693A21B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8844F-FB6B-4F17-9191-97C6D95ED375}" type="datetimeFigureOut">
              <a:rPr lang="hr-HR" smtClean="0"/>
              <a:pPr/>
              <a:t>29.10.2015.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47B69-4EFD-4BF7-A0FB-B9A693A21B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8844F-FB6B-4F17-9191-97C6D95ED375}" type="datetimeFigureOut">
              <a:rPr lang="hr-HR" smtClean="0"/>
              <a:pPr/>
              <a:t>29.10.2015.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47B69-4EFD-4BF7-A0FB-B9A693A21B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8844F-FB6B-4F17-9191-97C6D95ED375}" type="datetimeFigureOut">
              <a:rPr lang="hr-HR" smtClean="0"/>
              <a:pPr/>
              <a:t>29.10.2015.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47B69-4EFD-4BF7-A0FB-B9A693A21B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8844F-FB6B-4F17-9191-97C6D95ED375}" type="datetimeFigureOut">
              <a:rPr lang="hr-HR" smtClean="0"/>
              <a:pPr/>
              <a:t>29.10.2015.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47B69-4EFD-4BF7-A0FB-B9A693A21B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48844F-FB6B-4F17-9191-97C6D95ED375}" type="datetimeFigureOut">
              <a:rPr lang="hr-HR" smtClean="0"/>
              <a:pPr/>
              <a:t>29.10.2015.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247B69-4EFD-4BF7-A0FB-B9A693A21B63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55650" y="1557338"/>
            <a:ext cx="8064500" cy="3455987"/>
          </a:xfrm>
        </p:spPr>
        <p:txBody>
          <a:bodyPr/>
          <a:lstStyle/>
          <a:p>
            <a:pPr algn="ctr" eaLnBrk="1" hangingPunct="1"/>
            <a:r>
              <a:rPr lang="hr-HR" sz="4400" b="1" smtClean="0">
                <a:solidFill>
                  <a:schemeClr val="hlink"/>
                </a:solidFill>
                <a:latin typeface="Arial" charset="0"/>
              </a:rPr>
              <a:t>CONSORT- uputa </a:t>
            </a:r>
            <a:r>
              <a:rPr lang="hr-HR" sz="4400" b="1" i="1" smtClean="0">
                <a:latin typeface="Arial" charset="0"/>
              </a:rPr>
              <a:t>(CONSORT statement)</a:t>
            </a:r>
            <a:endParaRPr lang="en-GB" sz="4400" b="1" i="1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hr-HR" sz="3600" dirty="0" smtClean="0"/>
              <a:t>REZULTATI - nastavak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900" i="1" u="sng" smtClean="0">
                <a:solidFill>
                  <a:schemeClr val="tx2"/>
                </a:solidFill>
              </a:rPr>
              <a:t>Ishod i procjene</a:t>
            </a:r>
            <a:endParaRPr lang="hr-HR" sz="1900" i="1" u="sng" smtClean="0">
              <a:solidFill>
                <a:schemeClr val="tx2"/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900" smtClean="0"/>
              <a:t>17</a:t>
            </a:r>
            <a:r>
              <a:rPr lang="hr-HR" sz="1900" smtClean="0"/>
              <a:t> </a:t>
            </a:r>
            <a:r>
              <a:rPr lang="en-US" sz="1900" smtClean="0"/>
              <a:t>Procijenjeni učinak intervencije na mjere primarnoga i sekundarnoga ishoda, uključujući i procjenu kranjih točaka i mjeru točnosti (npr. 95% raspon pouzdanosti).</a:t>
            </a:r>
            <a:endParaRPr lang="hr-HR" sz="19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hr-HR" sz="1900" i="1" u="sng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900" i="1" u="sng" smtClean="0">
                <a:solidFill>
                  <a:schemeClr val="tx2"/>
                </a:solidFill>
              </a:rPr>
              <a:t>Pomoćne analize</a:t>
            </a:r>
            <a:endParaRPr lang="hr-HR" sz="1900" i="1" u="sng" smtClean="0">
              <a:solidFill>
                <a:schemeClr val="tx2"/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900" smtClean="0"/>
              <a:t>18</a:t>
            </a:r>
            <a:r>
              <a:rPr lang="hr-HR" sz="1900" smtClean="0"/>
              <a:t> </a:t>
            </a:r>
            <a:r>
              <a:rPr lang="pl-PL" sz="1900" smtClean="0"/>
              <a:t>Sve dodatne analize, ako su provedene, uključujući analizu podskupina i prilagođenu analizu. Naglasiti koje su analize bile predviđene planom istraživanja, a za koje se zamisao pojavila tijekom istraživanja.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hr-HR" sz="1900" i="1" u="sng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900" i="1" u="sng" smtClean="0">
                <a:solidFill>
                  <a:schemeClr val="tx2"/>
                </a:solidFill>
              </a:rPr>
              <a:t>Nepovoljni događaji</a:t>
            </a:r>
            <a:endParaRPr lang="hr-HR" sz="1900" i="1" u="sng" smtClean="0">
              <a:solidFill>
                <a:schemeClr val="tx2"/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900" smtClean="0"/>
              <a:t>19</a:t>
            </a:r>
            <a:r>
              <a:rPr lang="hr-HR" sz="1900" smtClean="0"/>
              <a:t> </a:t>
            </a:r>
            <a:r>
              <a:rPr lang="en-US" sz="1900" smtClean="0"/>
              <a:t>Svi nepovoljni događaji i nuspojave koje su se zbivale u svakoj pojedinoj intervencijskoj skupini.</a:t>
            </a:r>
            <a:endParaRPr lang="hr-HR" sz="1900" smtClean="0"/>
          </a:p>
          <a:p>
            <a:pPr eaLnBrk="1" hangingPunct="1">
              <a:lnSpc>
                <a:spcPct val="80000"/>
              </a:lnSpc>
            </a:pPr>
            <a:endParaRPr lang="hr-HR" sz="19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hr-HR" sz="3600" dirty="0" smtClean="0"/>
              <a:t>REZULTATI - nastavak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900" i="1" u="sng" dirty="0" err="1" smtClean="0">
                <a:solidFill>
                  <a:schemeClr val="tx2"/>
                </a:solidFill>
              </a:rPr>
              <a:t>Ishod</a:t>
            </a:r>
            <a:r>
              <a:rPr lang="en-US" sz="1900" i="1" u="sng" dirty="0" smtClean="0">
                <a:solidFill>
                  <a:schemeClr val="tx2"/>
                </a:solidFill>
              </a:rPr>
              <a:t> i </a:t>
            </a:r>
            <a:r>
              <a:rPr lang="en-US" sz="1900" i="1" u="sng" dirty="0" err="1" smtClean="0">
                <a:solidFill>
                  <a:schemeClr val="tx2"/>
                </a:solidFill>
              </a:rPr>
              <a:t>procjene</a:t>
            </a:r>
            <a:endParaRPr lang="hr-HR" sz="1900" i="1" u="sng" dirty="0" smtClean="0">
              <a:solidFill>
                <a:schemeClr val="tx2"/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900" dirty="0" smtClean="0"/>
              <a:t>17</a:t>
            </a:r>
            <a:r>
              <a:rPr lang="hr-HR" sz="1900" dirty="0" smtClean="0"/>
              <a:t> </a:t>
            </a:r>
            <a:r>
              <a:rPr lang="en-US" sz="1900" dirty="0" err="1" smtClean="0"/>
              <a:t>Procijenjeni</a:t>
            </a:r>
            <a:r>
              <a:rPr lang="en-US" sz="1900" dirty="0" smtClean="0"/>
              <a:t> </a:t>
            </a:r>
            <a:r>
              <a:rPr lang="en-US" sz="1900" dirty="0" err="1" smtClean="0"/>
              <a:t>učinak</a:t>
            </a:r>
            <a:r>
              <a:rPr lang="en-US" sz="1900" dirty="0" smtClean="0"/>
              <a:t> </a:t>
            </a:r>
            <a:r>
              <a:rPr lang="en-US" sz="1900" dirty="0" err="1" smtClean="0"/>
              <a:t>intervencije</a:t>
            </a:r>
            <a:r>
              <a:rPr lang="en-US" sz="1900" dirty="0" smtClean="0"/>
              <a:t> </a:t>
            </a:r>
            <a:r>
              <a:rPr lang="en-US" sz="1900" dirty="0" err="1" smtClean="0"/>
              <a:t>na</a:t>
            </a:r>
            <a:r>
              <a:rPr lang="en-US" sz="1900" dirty="0" smtClean="0"/>
              <a:t> </a:t>
            </a:r>
            <a:r>
              <a:rPr lang="en-US" sz="1900" dirty="0" err="1" smtClean="0"/>
              <a:t>mjere</a:t>
            </a:r>
            <a:r>
              <a:rPr lang="en-US" sz="1900" dirty="0" smtClean="0"/>
              <a:t> </a:t>
            </a:r>
            <a:r>
              <a:rPr lang="en-US" sz="1900" dirty="0" err="1" smtClean="0"/>
              <a:t>primarnoga</a:t>
            </a:r>
            <a:r>
              <a:rPr lang="en-US" sz="1900" dirty="0" smtClean="0"/>
              <a:t> i </a:t>
            </a:r>
            <a:r>
              <a:rPr lang="en-US" sz="1900" dirty="0" err="1" smtClean="0"/>
              <a:t>sekundarnoga</a:t>
            </a:r>
            <a:r>
              <a:rPr lang="en-US" sz="1900" dirty="0" smtClean="0"/>
              <a:t> </a:t>
            </a:r>
            <a:r>
              <a:rPr lang="en-US" sz="1900" dirty="0" err="1" smtClean="0"/>
              <a:t>ishoda</a:t>
            </a:r>
            <a:r>
              <a:rPr lang="en-US" sz="1900" dirty="0" smtClean="0"/>
              <a:t>, </a:t>
            </a:r>
            <a:r>
              <a:rPr lang="en-US" sz="1900" dirty="0" err="1" smtClean="0"/>
              <a:t>uključujući</a:t>
            </a:r>
            <a:r>
              <a:rPr lang="en-US" sz="1900" dirty="0" smtClean="0"/>
              <a:t> i </a:t>
            </a:r>
            <a:r>
              <a:rPr lang="en-US" sz="1900" dirty="0" err="1" smtClean="0"/>
              <a:t>procjenu</a:t>
            </a:r>
            <a:r>
              <a:rPr lang="en-US" sz="1900" dirty="0" smtClean="0"/>
              <a:t> </a:t>
            </a:r>
            <a:r>
              <a:rPr lang="en-US" sz="1900" dirty="0" err="1" smtClean="0"/>
              <a:t>kranjih</a:t>
            </a:r>
            <a:r>
              <a:rPr lang="en-US" sz="1900" dirty="0" smtClean="0"/>
              <a:t> </a:t>
            </a:r>
            <a:r>
              <a:rPr lang="en-US" sz="1900" dirty="0" err="1" smtClean="0"/>
              <a:t>točaka</a:t>
            </a:r>
            <a:r>
              <a:rPr lang="en-US" sz="1900" dirty="0" smtClean="0"/>
              <a:t> i </a:t>
            </a:r>
            <a:r>
              <a:rPr lang="en-US" sz="1900" dirty="0" err="1" smtClean="0"/>
              <a:t>mjeru</a:t>
            </a:r>
            <a:r>
              <a:rPr lang="en-US" sz="1900" dirty="0" smtClean="0"/>
              <a:t> </a:t>
            </a:r>
            <a:r>
              <a:rPr lang="en-US" sz="1900" dirty="0" err="1" smtClean="0"/>
              <a:t>točnosti</a:t>
            </a:r>
            <a:r>
              <a:rPr lang="en-US" sz="1900" dirty="0" smtClean="0"/>
              <a:t> (npr. 95% </a:t>
            </a:r>
            <a:r>
              <a:rPr lang="en-US" sz="1900" dirty="0" err="1" smtClean="0"/>
              <a:t>raspon</a:t>
            </a:r>
            <a:r>
              <a:rPr lang="en-US" sz="1900" dirty="0" smtClean="0"/>
              <a:t> </a:t>
            </a:r>
            <a:r>
              <a:rPr lang="en-US" sz="1900" dirty="0" err="1" smtClean="0"/>
              <a:t>pouzdanosti</a:t>
            </a:r>
            <a:r>
              <a:rPr lang="en-US" sz="1900" dirty="0" smtClean="0"/>
              <a:t>).</a:t>
            </a:r>
            <a:endParaRPr lang="hr-HR" sz="19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hr-HR" sz="1900" i="1" u="sng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900" i="1" u="sng" dirty="0" err="1" smtClean="0">
                <a:solidFill>
                  <a:schemeClr val="tx2"/>
                </a:solidFill>
              </a:rPr>
              <a:t>Pomoćne</a:t>
            </a:r>
            <a:r>
              <a:rPr lang="en-US" sz="1900" i="1" u="sng" dirty="0" smtClean="0">
                <a:solidFill>
                  <a:schemeClr val="tx2"/>
                </a:solidFill>
              </a:rPr>
              <a:t> </a:t>
            </a:r>
            <a:r>
              <a:rPr lang="en-US" sz="1900" i="1" u="sng" dirty="0" err="1" smtClean="0">
                <a:solidFill>
                  <a:schemeClr val="tx2"/>
                </a:solidFill>
              </a:rPr>
              <a:t>analize</a:t>
            </a:r>
            <a:endParaRPr lang="hr-HR" sz="1900" i="1" u="sng" dirty="0" smtClean="0">
              <a:solidFill>
                <a:schemeClr val="tx2"/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900" dirty="0" smtClean="0"/>
              <a:t>18</a:t>
            </a:r>
            <a:r>
              <a:rPr lang="hr-HR" sz="1900" dirty="0" smtClean="0"/>
              <a:t> </a:t>
            </a:r>
            <a:r>
              <a:rPr lang="pl-PL" sz="1900" dirty="0" smtClean="0"/>
              <a:t>Sve dodatne analize, ako su provedene, uključujući analizu podskupina i prilagođenu analizu. Naglasiti koje su analize bile predviđene planom istraživanja, a za koje se zamisao pojavila tijekom istraživanja.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hr-HR" sz="1900" i="1" u="sng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900" i="1" u="sng" dirty="0" err="1" smtClean="0">
                <a:solidFill>
                  <a:schemeClr val="tx2"/>
                </a:solidFill>
              </a:rPr>
              <a:t>Nepovoljni</a:t>
            </a:r>
            <a:r>
              <a:rPr lang="en-US" sz="1900" i="1" u="sng" dirty="0" smtClean="0">
                <a:solidFill>
                  <a:schemeClr val="tx2"/>
                </a:solidFill>
              </a:rPr>
              <a:t> </a:t>
            </a:r>
            <a:r>
              <a:rPr lang="en-US" sz="1900" i="1" u="sng" dirty="0" err="1" smtClean="0">
                <a:solidFill>
                  <a:schemeClr val="tx2"/>
                </a:solidFill>
              </a:rPr>
              <a:t>događaji</a:t>
            </a:r>
            <a:endParaRPr lang="hr-HR" sz="1900" i="1" u="sng" dirty="0" smtClean="0">
              <a:solidFill>
                <a:schemeClr val="tx2"/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900" dirty="0" smtClean="0"/>
              <a:t>19</a:t>
            </a:r>
            <a:r>
              <a:rPr lang="hr-HR" sz="1900" dirty="0" smtClean="0"/>
              <a:t> </a:t>
            </a:r>
            <a:r>
              <a:rPr lang="en-US" sz="1900" dirty="0" err="1" smtClean="0"/>
              <a:t>Svi</a:t>
            </a:r>
            <a:r>
              <a:rPr lang="en-US" sz="1900" dirty="0" smtClean="0"/>
              <a:t> </a:t>
            </a:r>
            <a:r>
              <a:rPr lang="en-US" sz="1900" dirty="0" err="1" smtClean="0"/>
              <a:t>nepovoljni</a:t>
            </a:r>
            <a:r>
              <a:rPr lang="en-US" sz="1900" dirty="0" smtClean="0"/>
              <a:t> </a:t>
            </a:r>
            <a:r>
              <a:rPr lang="en-US" sz="1900" dirty="0" err="1" smtClean="0"/>
              <a:t>događaji</a:t>
            </a:r>
            <a:r>
              <a:rPr lang="en-US" sz="1900" dirty="0" smtClean="0"/>
              <a:t> i </a:t>
            </a:r>
            <a:r>
              <a:rPr lang="en-US" sz="1900" dirty="0" err="1" smtClean="0"/>
              <a:t>nuspojave</a:t>
            </a:r>
            <a:r>
              <a:rPr lang="en-US" sz="1900" dirty="0" smtClean="0"/>
              <a:t> </a:t>
            </a:r>
            <a:r>
              <a:rPr lang="en-US" sz="1900" dirty="0" err="1" smtClean="0"/>
              <a:t>koje</a:t>
            </a:r>
            <a:r>
              <a:rPr lang="en-US" sz="1900" dirty="0" smtClean="0"/>
              <a:t> </a:t>
            </a:r>
            <a:r>
              <a:rPr lang="en-US" sz="1900" dirty="0" err="1" smtClean="0"/>
              <a:t>su</a:t>
            </a:r>
            <a:r>
              <a:rPr lang="en-US" sz="1900" dirty="0" smtClean="0"/>
              <a:t> se </a:t>
            </a:r>
            <a:r>
              <a:rPr lang="en-US" sz="1900" dirty="0" err="1" smtClean="0"/>
              <a:t>zbivale</a:t>
            </a:r>
            <a:r>
              <a:rPr lang="en-US" sz="1900" dirty="0" smtClean="0"/>
              <a:t> u </a:t>
            </a:r>
            <a:r>
              <a:rPr lang="en-US" sz="1900" dirty="0" err="1" smtClean="0"/>
              <a:t>svakoj</a:t>
            </a:r>
            <a:r>
              <a:rPr lang="en-US" sz="1900" dirty="0" smtClean="0"/>
              <a:t> </a:t>
            </a:r>
            <a:r>
              <a:rPr lang="en-US" sz="1900" dirty="0" err="1" smtClean="0"/>
              <a:t>pojedinoj</a:t>
            </a:r>
            <a:r>
              <a:rPr lang="en-US" sz="1900" dirty="0" smtClean="0"/>
              <a:t> </a:t>
            </a:r>
            <a:r>
              <a:rPr lang="en-US" sz="1900" dirty="0" err="1" smtClean="0"/>
              <a:t>intervencijskoj</a:t>
            </a:r>
            <a:r>
              <a:rPr lang="en-US" sz="1900" dirty="0" smtClean="0"/>
              <a:t> </a:t>
            </a:r>
            <a:r>
              <a:rPr lang="en-US" sz="1900" dirty="0" err="1" smtClean="0"/>
              <a:t>skupini</a:t>
            </a:r>
            <a:r>
              <a:rPr lang="en-US" sz="1900" dirty="0" smtClean="0"/>
              <a:t>.</a:t>
            </a:r>
            <a:endParaRPr lang="hr-HR" sz="1900" dirty="0" smtClean="0"/>
          </a:p>
          <a:p>
            <a:pPr eaLnBrk="1" hangingPunct="1">
              <a:lnSpc>
                <a:spcPct val="80000"/>
              </a:lnSpc>
            </a:pPr>
            <a:endParaRPr lang="hr-HR" sz="19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hr-HR" sz="4000" dirty="0" smtClean="0"/>
              <a:t>RASPRAVA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28800"/>
            <a:ext cx="8229600" cy="44973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100" i="1" u="sng" dirty="0" err="1" smtClean="0">
                <a:solidFill>
                  <a:schemeClr val="tx2"/>
                </a:solidFill>
              </a:rPr>
              <a:t>Tumačenje</a:t>
            </a:r>
            <a:endParaRPr lang="hr-HR" sz="2100" i="1" u="sng" dirty="0" smtClean="0">
              <a:solidFill>
                <a:schemeClr val="tx2"/>
              </a:solidFill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100" dirty="0" smtClean="0"/>
              <a:t>20</a:t>
            </a:r>
            <a:r>
              <a:rPr lang="hr-HR" sz="2100" dirty="0" smtClean="0"/>
              <a:t> </a:t>
            </a:r>
            <a:r>
              <a:rPr lang="en-US" sz="2100" dirty="0" err="1" smtClean="0"/>
              <a:t>Tumačenje</a:t>
            </a:r>
            <a:r>
              <a:rPr lang="en-US" sz="2100" dirty="0" smtClean="0"/>
              <a:t> </a:t>
            </a:r>
            <a:r>
              <a:rPr lang="en-US" sz="2100" dirty="0" err="1" smtClean="0"/>
              <a:t>rezultata</a:t>
            </a:r>
            <a:r>
              <a:rPr lang="en-US" sz="2100" dirty="0" smtClean="0"/>
              <a:t>, </a:t>
            </a:r>
            <a:r>
              <a:rPr lang="en-US" sz="2100" dirty="0" err="1" smtClean="0"/>
              <a:t>uzimajući</a:t>
            </a:r>
            <a:r>
              <a:rPr lang="en-US" sz="2100" dirty="0" smtClean="0"/>
              <a:t> u </a:t>
            </a:r>
            <a:r>
              <a:rPr lang="en-US" sz="2100" dirty="0" err="1" smtClean="0"/>
              <a:t>obzir</a:t>
            </a:r>
            <a:r>
              <a:rPr lang="en-US" sz="2100" dirty="0" smtClean="0"/>
              <a:t> </a:t>
            </a:r>
            <a:r>
              <a:rPr lang="en-US" sz="2100" dirty="0" err="1" smtClean="0"/>
              <a:t>hipotezu</a:t>
            </a:r>
            <a:r>
              <a:rPr lang="en-US" sz="2100" dirty="0" smtClean="0"/>
              <a:t> </a:t>
            </a:r>
            <a:r>
              <a:rPr lang="en-US" sz="2100" dirty="0" err="1" smtClean="0"/>
              <a:t>istraživanja</a:t>
            </a:r>
            <a:r>
              <a:rPr lang="en-US" sz="2100" dirty="0" smtClean="0"/>
              <a:t>, </a:t>
            </a:r>
            <a:r>
              <a:rPr lang="en-US" sz="2100" dirty="0" err="1" smtClean="0"/>
              <a:t>izvore</a:t>
            </a:r>
            <a:r>
              <a:rPr lang="en-US" sz="2100" dirty="0" smtClean="0"/>
              <a:t> </a:t>
            </a:r>
            <a:r>
              <a:rPr lang="en-US" sz="2100" dirty="0" err="1" smtClean="0"/>
              <a:t>mogućeg</a:t>
            </a:r>
            <a:r>
              <a:rPr lang="en-US" sz="2100" dirty="0" smtClean="0"/>
              <a:t> </a:t>
            </a:r>
            <a:r>
              <a:rPr lang="en-US" sz="2100" dirty="0" err="1" smtClean="0"/>
              <a:t>otklona</a:t>
            </a:r>
            <a:r>
              <a:rPr lang="en-US" sz="2100" dirty="0" smtClean="0"/>
              <a:t> </a:t>
            </a:r>
            <a:r>
              <a:rPr lang="en-US" sz="2100" dirty="0" err="1" smtClean="0"/>
              <a:t>ili</a:t>
            </a:r>
            <a:r>
              <a:rPr lang="en-US" sz="2100" dirty="0" smtClean="0"/>
              <a:t> </a:t>
            </a:r>
            <a:r>
              <a:rPr lang="en-US" sz="2100" dirty="0" err="1" smtClean="0"/>
              <a:t>netočnosti</a:t>
            </a:r>
            <a:r>
              <a:rPr lang="en-US" sz="2100" dirty="0" smtClean="0"/>
              <a:t>, </a:t>
            </a:r>
            <a:r>
              <a:rPr lang="en-US" sz="2100" dirty="0" err="1" smtClean="0"/>
              <a:t>te</a:t>
            </a:r>
            <a:r>
              <a:rPr lang="en-US" sz="2100" dirty="0" smtClean="0"/>
              <a:t> </a:t>
            </a:r>
            <a:r>
              <a:rPr lang="en-US" sz="2100" dirty="0" err="1" smtClean="0"/>
              <a:t>moguće</a:t>
            </a:r>
            <a:r>
              <a:rPr lang="en-US" sz="2100" dirty="0" smtClean="0"/>
              <a:t> </a:t>
            </a:r>
            <a:r>
              <a:rPr lang="en-US" sz="2100" dirty="0" err="1" smtClean="0"/>
              <a:t>probleme</a:t>
            </a:r>
            <a:r>
              <a:rPr lang="en-US" sz="2100" dirty="0" smtClean="0"/>
              <a:t> </a:t>
            </a:r>
            <a:r>
              <a:rPr lang="en-US" sz="2100" dirty="0" err="1" smtClean="0"/>
              <a:t>nastale</a:t>
            </a:r>
            <a:r>
              <a:rPr lang="en-US" sz="2100" dirty="0" smtClean="0"/>
              <a:t> </a:t>
            </a:r>
            <a:r>
              <a:rPr lang="en-US" sz="2100" dirty="0" err="1" smtClean="0"/>
              <a:t>uslijed</a:t>
            </a:r>
            <a:r>
              <a:rPr lang="en-US" sz="2100" dirty="0" smtClean="0"/>
              <a:t> </a:t>
            </a:r>
            <a:r>
              <a:rPr lang="en-US" sz="2100" dirty="0" err="1" smtClean="0"/>
              <a:t>mnogobrojnosti</a:t>
            </a:r>
            <a:r>
              <a:rPr lang="en-US" sz="2100" dirty="0" smtClean="0"/>
              <a:t> </a:t>
            </a:r>
            <a:r>
              <a:rPr lang="en-US" sz="2100" dirty="0" err="1" smtClean="0"/>
              <a:t>ishoda</a:t>
            </a:r>
            <a:r>
              <a:rPr lang="en-US" sz="2100" dirty="0" smtClean="0"/>
              <a:t> i </a:t>
            </a:r>
            <a:r>
              <a:rPr lang="en-US" sz="2100" dirty="0" err="1" smtClean="0"/>
              <a:t>analiza</a:t>
            </a:r>
            <a:r>
              <a:rPr lang="en-US" sz="2100" dirty="0" smtClean="0"/>
              <a:t>.</a:t>
            </a:r>
            <a:endParaRPr lang="hr-HR" sz="21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hr-HR" sz="2100" i="1" u="sng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100" i="1" u="sng" dirty="0" err="1" smtClean="0">
                <a:solidFill>
                  <a:schemeClr val="tx2"/>
                </a:solidFill>
              </a:rPr>
              <a:t>Mogućnost</a:t>
            </a:r>
            <a:r>
              <a:rPr lang="en-US" sz="2100" i="1" u="sng" dirty="0" smtClean="0">
                <a:solidFill>
                  <a:schemeClr val="tx2"/>
                </a:solidFill>
              </a:rPr>
              <a:t> </a:t>
            </a:r>
            <a:r>
              <a:rPr lang="en-US" sz="2100" i="1" u="sng" dirty="0" err="1" smtClean="0">
                <a:solidFill>
                  <a:schemeClr val="tx2"/>
                </a:solidFill>
              </a:rPr>
              <a:t>poopćavanja</a:t>
            </a:r>
            <a:endParaRPr lang="hr-HR" sz="2100" i="1" u="sng" dirty="0" smtClean="0">
              <a:solidFill>
                <a:schemeClr val="tx2"/>
              </a:solidFill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100" dirty="0" smtClean="0"/>
              <a:t>21</a:t>
            </a:r>
            <a:r>
              <a:rPr lang="hr-HR" sz="2100" dirty="0" smtClean="0"/>
              <a:t> </a:t>
            </a:r>
            <a:r>
              <a:rPr lang="en-US" sz="2100" dirty="0" smtClean="0"/>
              <a:t>Poopćivost (</a:t>
            </a:r>
            <a:r>
              <a:rPr lang="en-US" sz="2100" dirty="0" err="1" smtClean="0"/>
              <a:t>vanjska</a:t>
            </a:r>
            <a:r>
              <a:rPr lang="en-US" sz="2100" dirty="0" smtClean="0"/>
              <a:t> </a:t>
            </a:r>
            <a:r>
              <a:rPr lang="en-US" sz="2100" dirty="0" err="1" smtClean="0"/>
              <a:t>validnost</a:t>
            </a:r>
            <a:r>
              <a:rPr lang="en-US" sz="2100" dirty="0" smtClean="0"/>
              <a:t>) </a:t>
            </a:r>
            <a:r>
              <a:rPr lang="en-US" sz="2100" dirty="0" err="1" smtClean="0"/>
              <a:t>rezultata</a:t>
            </a:r>
            <a:r>
              <a:rPr lang="en-US" sz="2100" dirty="0" smtClean="0"/>
              <a:t> </a:t>
            </a:r>
            <a:r>
              <a:rPr lang="en-US" sz="2100" dirty="0" err="1" smtClean="0"/>
              <a:t>istraživanja</a:t>
            </a:r>
            <a:r>
              <a:rPr lang="en-US" sz="2100" dirty="0" smtClean="0"/>
              <a:t>.</a:t>
            </a:r>
            <a:endParaRPr lang="hr-HR" sz="21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hr-HR" sz="2100" i="1" u="sng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100" i="1" u="sng" dirty="0" err="1" smtClean="0">
                <a:solidFill>
                  <a:schemeClr val="tx2"/>
                </a:solidFill>
              </a:rPr>
              <a:t>Općeniti</a:t>
            </a:r>
            <a:r>
              <a:rPr lang="en-US" sz="2100" i="1" u="sng" dirty="0" smtClean="0">
                <a:solidFill>
                  <a:schemeClr val="tx2"/>
                </a:solidFill>
              </a:rPr>
              <a:t> </a:t>
            </a:r>
            <a:r>
              <a:rPr lang="en-US" sz="2100" i="1" u="sng" dirty="0" err="1" smtClean="0">
                <a:solidFill>
                  <a:schemeClr val="tx2"/>
                </a:solidFill>
              </a:rPr>
              <a:t>dokaz</a:t>
            </a:r>
            <a:endParaRPr lang="hr-HR" sz="2100" i="1" u="sng" dirty="0" smtClean="0">
              <a:solidFill>
                <a:schemeClr val="tx2"/>
              </a:solidFill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100" dirty="0" smtClean="0"/>
              <a:t>22</a:t>
            </a:r>
            <a:r>
              <a:rPr lang="hr-HR" sz="2100" dirty="0" smtClean="0"/>
              <a:t> </a:t>
            </a:r>
            <a:r>
              <a:rPr lang="pl-PL" sz="2100" dirty="0" smtClean="0"/>
              <a:t>Opće tumačenje rezultata u kontekstu trenutno postojećih dokaza. </a:t>
            </a:r>
            <a:endParaRPr lang="hr-HR" sz="21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hr-HR" sz="21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8600" y="3048000"/>
            <a:ext cx="1295400" cy="838200"/>
          </a:xfrm>
          <a:solidFill>
            <a:srgbClr val="FFFF99"/>
          </a:solidFill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hr-HR" sz="1300" smtClean="0">
                <a:solidFill>
                  <a:srgbClr val="003300"/>
                </a:solidFill>
                <a:latin typeface="Verdana" pitchFamily="34" charset="0"/>
              </a:rPr>
              <a:t>Uključeni u studiju (</a:t>
            </a:r>
            <a:r>
              <a:rPr lang="hr-HR" sz="1300" i="1" smtClean="0">
                <a:solidFill>
                  <a:srgbClr val="003300"/>
                </a:solidFill>
                <a:latin typeface="Verdana" pitchFamily="34" charset="0"/>
              </a:rPr>
              <a:t>assigned</a:t>
            </a:r>
            <a:r>
              <a:rPr lang="hr-HR" sz="1300" smtClean="0">
                <a:solidFill>
                  <a:srgbClr val="003300"/>
                </a:solidFill>
                <a:latin typeface="Verdana" pitchFamily="34" charset="0"/>
              </a:rPr>
              <a:t>) (n=...)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  <a:noFill/>
        </p:spPr>
        <p:txBody>
          <a:bodyPr anchor="ctr"/>
          <a:lstStyle/>
          <a:p>
            <a:pPr eaLnBrk="1" hangingPunct="1"/>
            <a:r>
              <a:rPr lang="hr-HR" sz="2100" smtClean="0">
                <a:latin typeface="Arial" charset="0"/>
              </a:rPr>
              <a:t>CONSORT – </a:t>
            </a:r>
            <a:r>
              <a:rPr lang="hr-HR" sz="2100" b="1" smtClean="0">
                <a:latin typeface="Arial" charset="0"/>
              </a:rPr>
              <a:t>dijagram toka</a:t>
            </a:r>
            <a:r>
              <a:rPr lang="hr-HR" sz="2100" smtClean="0">
                <a:latin typeface="Arial" charset="0"/>
              </a:rPr>
              <a:t> (protok ispitanika kroz stadije istraživanja)</a:t>
            </a:r>
            <a:endParaRPr lang="en-GB" sz="2100" smtClean="0">
              <a:latin typeface="Arial" charset="0"/>
            </a:endParaRPr>
          </a:p>
        </p:txBody>
      </p:sp>
      <p:sp>
        <p:nvSpPr>
          <p:cNvPr id="44036" name="Line 4"/>
          <p:cNvSpPr>
            <a:spLocks noChangeShapeType="1"/>
          </p:cNvSpPr>
          <p:nvPr/>
        </p:nvSpPr>
        <p:spPr bwMode="auto">
          <a:xfrm>
            <a:off x="1524000" y="3429000"/>
            <a:ext cx="838200" cy="0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r-HR"/>
          </a:p>
        </p:txBody>
      </p:sp>
      <p:sp>
        <p:nvSpPr>
          <p:cNvPr id="44037" name="Rectangle 5"/>
          <p:cNvSpPr>
            <a:spLocks noChangeArrowheads="1"/>
          </p:cNvSpPr>
          <p:nvPr/>
        </p:nvSpPr>
        <p:spPr bwMode="auto">
          <a:xfrm>
            <a:off x="990600" y="4572000"/>
            <a:ext cx="1981200" cy="1752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190500" indent="-190500">
              <a:spcBef>
                <a:spcPct val="20000"/>
              </a:spcBef>
            </a:pPr>
            <a:r>
              <a:rPr lang="hr-HR" sz="1200">
                <a:solidFill>
                  <a:srgbClr val="003300"/>
                </a:solidFill>
                <a:latin typeface="Verdana" pitchFamily="34" charset="0"/>
              </a:rPr>
              <a:t>	Isključeni iz studije (n=...)</a:t>
            </a:r>
          </a:p>
          <a:p>
            <a:pPr marL="190500" indent="-190500">
              <a:spcBef>
                <a:spcPct val="20000"/>
              </a:spcBef>
            </a:pPr>
            <a:endParaRPr lang="hr-HR" sz="1200">
              <a:solidFill>
                <a:srgbClr val="003300"/>
              </a:solidFill>
              <a:latin typeface="Verdana" pitchFamily="34" charset="0"/>
            </a:endParaRPr>
          </a:p>
          <a:p>
            <a:pPr marL="190500" indent="-190500">
              <a:spcBef>
                <a:spcPct val="20000"/>
              </a:spcBef>
              <a:buFontTx/>
              <a:buChar char="•"/>
            </a:pPr>
            <a:r>
              <a:rPr lang="hr-HR" sz="1200">
                <a:solidFill>
                  <a:srgbClr val="003300"/>
                </a:solidFill>
                <a:latin typeface="Verdana" pitchFamily="34" charset="0"/>
              </a:rPr>
              <a:t>Nisu ispunili kriterije za uključenje (n=...)</a:t>
            </a:r>
          </a:p>
          <a:p>
            <a:pPr marL="190500" indent="-190500">
              <a:spcBef>
                <a:spcPct val="20000"/>
              </a:spcBef>
              <a:buFontTx/>
              <a:buChar char="•"/>
            </a:pPr>
            <a:r>
              <a:rPr lang="hr-HR" sz="1200">
                <a:solidFill>
                  <a:srgbClr val="003300"/>
                </a:solidFill>
                <a:latin typeface="Verdana" pitchFamily="34" charset="0"/>
              </a:rPr>
              <a:t>Odbili sudjelovati u studiji (n=....)</a:t>
            </a:r>
          </a:p>
        </p:txBody>
      </p:sp>
      <p:sp>
        <p:nvSpPr>
          <p:cNvPr id="44038" name="Line 6"/>
          <p:cNvSpPr>
            <a:spLocks noChangeShapeType="1"/>
          </p:cNvSpPr>
          <p:nvPr/>
        </p:nvSpPr>
        <p:spPr bwMode="auto">
          <a:xfrm>
            <a:off x="2057400" y="3429000"/>
            <a:ext cx="0" cy="1143000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r-HR"/>
          </a:p>
        </p:txBody>
      </p:sp>
      <p:sp>
        <p:nvSpPr>
          <p:cNvPr id="44039" name="Rectangle 7"/>
          <p:cNvSpPr>
            <a:spLocks noChangeArrowheads="1"/>
          </p:cNvSpPr>
          <p:nvPr/>
        </p:nvSpPr>
        <p:spPr bwMode="auto">
          <a:xfrm>
            <a:off x="2362200" y="3124200"/>
            <a:ext cx="1371600" cy="685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hr-HR" sz="1200">
                <a:solidFill>
                  <a:srgbClr val="003300"/>
                </a:solidFill>
                <a:latin typeface="Verdana" pitchFamily="34" charset="0"/>
              </a:rPr>
              <a:t>Randomizirani ispitanici (n=...)</a:t>
            </a:r>
          </a:p>
        </p:txBody>
      </p:sp>
      <p:sp>
        <p:nvSpPr>
          <p:cNvPr id="44040" name="Line 8"/>
          <p:cNvSpPr>
            <a:spLocks noChangeShapeType="1"/>
          </p:cNvSpPr>
          <p:nvPr/>
        </p:nvSpPr>
        <p:spPr bwMode="auto">
          <a:xfrm>
            <a:off x="3505200" y="3429000"/>
            <a:ext cx="381000" cy="0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r-HR"/>
          </a:p>
        </p:txBody>
      </p:sp>
      <p:sp>
        <p:nvSpPr>
          <p:cNvPr id="44041" name="Line 9"/>
          <p:cNvSpPr>
            <a:spLocks noChangeShapeType="1"/>
          </p:cNvSpPr>
          <p:nvPr/>
        </p:nvSpPr>
        <p:spPr bwMode="auto">
          <a:xfrm>
            <a:off x="3886200" y="2286000"/>
            <a:ext cx="0" cy="2362200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</p:spPr>
        <p:txBody>
          <a:bodyPr/>
          <a:lstStyle/>
          <a:p>
            <a:endParaRPr lang="hr-HR"/>
          </a:p>
        </p:txBody>
      </p:sp>
      <p:sp>
        <p:nvSpPr>
          <p:cNvPr id="44042" name="Line 10"/>
          <p:cNvSpPr>
            <a:spLocks noChangeShapeType="1"/>
          </p:cNvSpPr>
          <p:nvPr/>
        </p:nvSpPr>
        <p:spPr bwMode="auto">
          <a:xfrm>
            <a:off x="3886200" y="4648200"/>
            <a:ext cx="381000" cy="0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r-HR"/>
          </a:p>
        </p:txBody>
      </p:sp>
      <p:sp>
        <p:nvSpPr>
          <p:cNvPr id="44043" name="Line 11"/>
          <p:cNvSpPr>
            <a:spLocks noChangeShapeType="1"/>
          </p:cNvSpPr>
          <p:nvPr/>
        </p:nvSpPr>
        <p:spPr bwMode="auto">
          <a:xfrm>
            <a:off x="3886200" y="2286000"/>
            <a:ext cx="381000" cy="0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r-HR"/>
          </a:p>
        </p:txBody>
      </p:sp>
      <p:sp>
        <p:nvSpPr>
          <p:cNvPr id="44044" name="Rectangle 12"/>
          <p:cNvSpPr>
            <a:spLocks noChangeArrowheads="1"/>
          </p:cNvSpPr>
          <p:nvPr/>
        </p:nvSpPr>
        <p:spPr bwMode="auto">
          <a:xfrm>
            <a:off x="4267200" y="1524000"/>
            <a:ext cx="1828800" cy="2209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hr-HR" sz="1200">
                <a:solidFill>
                  <a:srgbClr val="003300"/>
                </a:solidFill>
                <a:latin typeface="Verdana" pitchFamily="34" charset="0"/>
              </a:rPr>
              <a:t>Dodijeljeni na intervenciju  (n=...)</a:t>
            </a:r>
          </a:p>
          <a:p>
            <a:pPr>
              <a:spcBef>
                <a:spcPct val="20000"/>
              </a:spcBef>
            </a:pPr>
            <a:endParaRPr lang="hr-HR" sz="1200">
              <a:solidFill>
                <a:srgbClr val="003300"/>
              </a:solidFill>
              <a:latin typeface="Verdana" pitchFamily="34" charset="0"/>
            </a:endParaRPr>
          </a:p>
          <a:p>
            <a:pPr>
              <a:spcBef>
                <a:spcPct val="20000"/>
              </a:spcBef>
            </a:pPr>
            <a:r>
              <a:rPr lang="hr-HR" sz="1200">
                <a:solidFill>
                  <a:srgbClr val="003300"/>
                </a:solidFill>
                <a:latin typeface="Verdana" pitchFamily="34" charset="0"/>
              </a:rPr>
              <a:t>Dobili dodijeljenu intervenciju  (n=...)</a:t>
            </a:r>
          </a:p>
          <a:p>
            <a:pPr>
              <a:spcBef>
                <a:spcPct val="20000"/>
              </a:spcBef>
            </a:pPr>
            <a:r>
              <a:rPr lang="hr-HR" sz="1200">
                <a:solidFill>
                  <a:srgbClr val="003300"/>
                </a:solidFill>
                <a:latin typeface="Verdana" pitchFamily="34" charset="0"/>
              </a:rPr>
              <a:t>Nisu dobili dodijeljenu intervenciju; navedite razloge (n=...)</a:t>
            </a:r>
          </a:p>
        </p:txBody>
      </p:sp>
      <p:sp>
        <p:nvSpPr>
          <p:cNvPr id="44045" name="Line 13"/>
          <p:cNvSpPr>
            <a:spLocks noChangeShapeType="1"/>
          </p:cNvSpPr>
          <p:nvPr/>
        </p:nvSpPr>
        <p:spPr bwMode="auto">
          <a:xfrm>
            <a:off x="6248400" y="2286000"/>
            <a:ext cx="0" cy="2362200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</p:spPr>
        <p:txBody>
          <a:bodyPr/>
          <a:lstStyle/>
          <a:p>
            <a:endParaRPr lang="hr-HR"/>
          </a:p>
        </p:txBody>
      </p:sp>
      <p:sp>
        <p:nvSpPr>
          <p:cNvPr id="44046" name="Line 14"/>
          <p:cNvSpPr>
            <a:spLocks noChangeShapeType="1"/>
          </p:cNvSpPr>
          <p:nvPr/>
        </p:nvSpPr>
        <p:spPr bwMode="auto">
          <a:xfrm flipH="1">
            <a:off x="5943600" y="2286000"/>
            <a:ext cx="304800" cy="0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</p:spPr>
        <p:txBody>
          <a:bodyPr/>
          <a:lstStyle/>
          <a:p>
            <a:endParaRPr lang="hr-HR"/>
          </a:p>
        </p:txBody>
      </p:sp>
      <p:sp>
        <p:nvSpPr>
          <p:cNvPr id="44047" name="Line 15"/>
          <p:cNvSpPr>
            <a:spLocks noChangeShapeType="1"/>
          </p:cNvSpPr>
          <p:nvPr/>
        </p:nvSpPr>
        <p:spPr bwMode="auto">
          <a:xfrm flipH="1">
            <a:off x="5943600" y="4648200"/>
            <a:ext cx="304800" cy="0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</p:spPr>
        <p:txBody>
          <a:bodyPr/>
          <a:lstStyle/>
          <a:p>
            <a:endParaRPr lang="hr-HR"/>
          </a:p>
        </p:txBody>
      </p:sp>
      <p:sp>
        <p:nvSpPr>
          <p:cNvPr id="44048" name="Line 16"/>
          <p:cNvSpPr>
            <a:spLocks noChangeShapeType="1"/>
          </p:cNvSpPr>
          <p:nvPr/>
        </p:nvSpPr>
        <p:spPr bwMode="auto">
          <a:xfrm>
            <a:off x="6248400" y="3429000"/>
            <a:ext cx="304800" cy="0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r-HR"/>
          </a:p>
        </p:txBody>
      </p:sp>
      <p:sp>
        <p:nvSpPr>
          <p:cNvPr id="44049" name="Rectangle 17"/>
          <p:cNvSpPr>
            <a:spLocks noChangeArrowheads="1"/>
          </p:cNvSpPr>
          <p:nvPr/>
        </p:nvSpPr>
        <p:spPr bwMode="auto">
          <a:xfrm>
            <a:off x="6629400" y="2590800"/>
            <a:ext cx="1905000" cy="1676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hr-HR" sz="1200">
                <a:solidFill>
                  <a:srgbClr val="003300"/>
                </a:solidFill>
                <a:latin typeface="Verdana" pitchFamily="34" charset="0"/>
              </a:rPr>
              <a:t>Nestali tijekom praćenja, navedite razloge  (n=...)</a:t>
            </a:r>
          </a:p>
          <a:p>
            <a:pPr>
              <a:spcBef>
                <a:spcPct val="20000"/>
              </a:spcBef>
            </a:pPr>
            <a:endParaRPr lang="hr-HR" sz="1200">
              <a:solidFill>
                <a:srgbClr val="003300"/>
              </a:solidFill>
              <a:latin typeface="Verdana" pitchFamily="34" charset="0"/>
            </a:endParaRPr>
          </a:p>
          <a:p>
            <a:pPr>
              <a:spcBef>
                <a:spcPct val="20000"/>
              </a:spcBef>
            </a:pPr>
            <a:r>
              <a:rPr lang="hr-HR" sz="1200">
                <a:solidFill>
                  <a:srgbClr val="003300"/>
                </a:solidFill>
                <a:latin typeface="Verdana" pitchFamily="34" charset="0"/>
              </a:rPr>
              <a:t>Intervencija prekinuta, navedite razloge prekida (n=...)</a:t>
            </a:r>
          </a:p>
        </p:txBody>
      </p:sp>
      <p:sp>
        <p:nvSpPr>
          <p:cNvPr id="44050" name="Line 18"/>
          <p:cNvSpPr>
            <a:spLocks noChangeShapeType="1"/>
          </p:cNvSpPr>
          <p:nvPr/>
        </p:nvSpPr>
        <p:spPr bwMode="auto">
          <a:xfrm>
            <a:off x="7467600" y="4191000"/>
            <a:ext cx="0" cy="533400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r-HR"/>
          </a:p>
        </p:txBody>
      </p:sp>
      <p:sp>
        <p:nvSpPr>
          <p:cNvPr id="44051" name="Rectangle 19"/>
          <p:cNvSpPr>
            <a:spLocks noChangeArrowheads="1"/>
          </p:cNvSpPr>
          <p:nvPr/>
        </p:nvSpPr>
        <p:spPr bwMode="auto">
          <a:xfrm>
            <a:off x="6629400" y="4800600"/>
            <a:ext cx="2057400" cy="1447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hr-HR" sz="1200">
                <a:solidFill>
                  <a:srgbClr val="003300"/>
                </a:solidFill>
                <a:latin typeface="Verdana" pitchFamily="34" charset="0"/>
              </a:rPr>
              <a:t>Analizirani ispitanici (n=...)</a:t>
            </a:r>
          </a:p>
          <a:p>
            <a:pPr>
              <a:spcBef>
                <a:spcPct val="20000"/>
              </a:spcBef>
            </a:pPr>
            <a:endParaRPr lang="hr-HR" sz="1200">
              <a:solidFill>
                <a:srgbClr val="003300"/>
              </a:solidFill>
              <a:latin typeface="Verdana" pitchFamily="34" charset="0"/>
            </a:endParaRPr>
          </a:p>
          <a:p>
            <a:pPr>
              <a:spcBef>
                <a:spcPct val="20000"/>
              </a:spcBef>
            </a:pPr>
            <a:r>
              <a:rPr lang="hr-HR" sz="1200">
                <a:solidFill>
                  <a:srgbClr val="003300"/>
                </a:solidFill>
                <a:latin typeface="Verdana" pitchFamily="34" charset="0"/>
              </a:rPr>
              <a:t>Ispitanici isključeni iz analize, navedite razloge isključenja  (n=...)</a:t>
            </a:r>
          </a:p>
        </p:txBody>
      </p:sp>
      <p:sp>
        <p:nvSpPr>
          <p:cNvPr id="44052" name="Rectangle 20"/>
          <p:cNvSpPr>
            <a:spLocks noChangeArrowheads="1"/>
          </p:cNvSpPr>
          <p:nvPr/>
        </p:nvSpPr>
        <p:spPr bwMode="auto">
          <a:xfrm>
            <a:off x="4343400" y="4038600"/>
            <a:ext cx="1828800" cy="2209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hr-HR" sz="1200">
                <a:solidFill>
                  <a:srgbClr val="003300"/>
                </a:solidFill>
                <a:latin typeface="Verdana" pitchFamily="34" charset="0"/>
              </a:rPr>
              <a:t>Dodijeljeni na intervenciju  (n=...)</a:t>
            </a:r>
          </a:p>
          <a:p>
            <a:pPr>
              <a:spcBef>
                <a:spcPct val="20000"/>
              </a:spcBef>
            </a:pPr>
            <a:endParaRPr lang="hr-HR" sz="1200">
              <a:solidFill>
                <a:srgbClr val="003300"/>
              </a:solidFill>
              <a:latin typeface="Verdana" pitchFamily="34" charset="0"/>
            </a:endParaRPr>
          </a:p>
          <a:p>
            <a:pPr>
              <a:spcBef>
                <a:spcPct val="20000"/>
              </a:spcBef>
            </a:pPr>
            <a:r>
              <a:rPr lang="hr-HR" sz="1200">
                <a:solidFill>
                  <a:srgbClr val="003300"/>
                </a:solidFill>
                <a:latin typeface="Verdana" pitchFamily="34" charset="0"/>
              </a:rPr>
              <a:t>Dobili dodijeljenu intervenciju  (n=...)</a:t>
            </a:r>
          </a:p>
          <a:p>
            <a:pPr>
              <a:spcBef>
                <a:spcPct val="20000"/>
              </a:spcBef>
            </a:pPr>
            <a:r>
              <a:rPr lang="hr-HR" sz="1200">
                <a:solidFill>
                  <a:srgbClr val="003300"/>
                </a:solidFill>
                <a:latin typeface="Verdana" pitchFamily="34" charset="0"/>
              </a:rPr>
              <a:t>Nisu dobili dodijeljenu intervenciju; navedite razloge (n=...)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  <a:noFill/>
        </p:spPr>
        <p:txBody>
          <a:bodyPr anchor="ctr"/>
          <a:lstStyle/>
          <a:p>
            <a:pPr eaLnBrk="1" hangingPunct="1"/>
            <a:r>
              <a:rPr lang="hr-HR" sz="2100" b="1" smtClean="0">
                <a:solidFill>
                  <a:schemeClr val="hlink"/>
                </a:solidFill>
                <a:latin typeface="Arial" charset="0"/>
              </a:rPr>
              <a:t>VAŽNOST ISPRAVNOG OPISIVANJA USTROJA RANDOMIZIRANIH POKUSA</a:t>
            </a:r>
            <a:endParaRPr lang="en-GB" sz="2100" b="1" smtClean="0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524000"/>
            <a:ext cx="8153400" cy="4114800"/>
          </a:xfrm>
          <a:noFill/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</a:pPr>
            <a:r>
              <a:rPr lang="hr-HR" sz="2000" smtClean="0"/>
              <a:t>Nisu sve randomizirane studije jednako kvalitetne!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hr-HR" sz="2000" smtClean="0"/>
              <a:t>	(to je moguće procijeniti ako autori takvih studija daju dovoljno podataka o ustroju studije)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</a:pPr>
            <a:endParaRPr lang="hr-HR" sz="2000" smtClean="0"/>
          </a:p>
          <a:p>
            <a:pPr marL="609600" indent="-609600" eaLnBrk="1" hangingPunct="1">
              <a:lnSpc>
                <a:spcPct val="90000"/>
              </a:lnSpc>
            </a:pPr>
            <a:r>
              <a:rPr lang="hr-HR" sz="2000" smtClean="0"/>
              <a:t>Posljedice neprimjerenih izvješća:</a:t>
            </a:r>
          </a:p>
          <a:p>
            <a:pPr marL="1104900" lvl="1" indent="-533400" eaLnBrk="1" hangingPunct="1">
              <a:lnSpc>
                <a:spcPct val="90000"/>
              </a:lnSpc>
            </a:pPr>
            <a:r>
              <a:rPr lang="hr-HR" sz="2000" smtClean="0"/>
              <a:t>individualne pogrješke u radu liječnika koji se oslanja na rezultate randomizirane studije koja je vjerojatno metodološki nepouzdana</a:t>
            </a:r>
          </a:p>
          <a:p>
            <a:pPr marL="1104900" lvl="1" indent="-533400" eaLnBrk="1" hangingPunct="1">
              <a:lnSpc>
                <a:spcPct val="90000"/>
              </a:lnSpc>
            </a:pPr>
            <a:r>
              <a:rPr lang="hr-HR" sz="2000" smtClean="0"/>
              <a:t>ako tijekom izrade </a:t>
            </a:r>
            <a:r>
              <a:rPr lang="hr-HR" sz="2000" b="1" smtClean="0"/>
              <a:t>meta-analize</a:t>
            </a:r>
            <a:r>
              <a:rPr lang="hr-HR" sz="2000" smtClean="0"/>
              <a:t> nije moguće procijeniti kvalitetu studije, ona će biti isključena iz postupka meta-analize, usprkos tome što je sam pokusni protokol proveden ispravno i studija je kvalitetna </a:t>
            </a:r>
          </a:p>
          <a:p>
            <a:pPr marL="1104900" lvl="1" indent="-533400" eaLnBrk="1" hangingPunct="1">
              <a:lnSpc>
                <a:spcPct val="90000"/>
              </a:lnSpc>
            </a:pPr>
            <a:r>
              <a:rPr lang="hr-HR" sz="2000" smtClean="0"/>
              <a:t>time se može bitno izmijeniti konačan rezultat meta-analize, i na taj način utjecati na postupke koji se provode u</a:t>
            </a:r>
            <a:r>
              <a:rPr lang="hr-HR" sz="2000" b="1" smtClean="0"/>
              <a:t> </a:t>
            </a:r>
            <a:r>
              <a:rPr lang="hr-HR" sz="2000" smtClean="0"/>
              <a:t>liječenju bolesnika, na svim razinama</a:t>
            </a:r>
          </a:p>
          <a:p>
            <a:pPr marL="1104900" lvl="1" indent="-533400" eaLnBrk="1" hangingPunct="1">
              <a:lnSpc>
                <a:spcPct val="90000"/>
              </a:lnSpc>
              <a:buFont typeface="Wingdings" pitchFamily="2" charset="2"/>
              <a:buNone/>
            </a:pPr>
            <a:endParaRPr lang="hr-HR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68313" y="1196975"/>
            <a:ext cx="7920037" cy="5111750"/>
          </a:xfrm>
          <a:noFill/>
        </p:spPr>
        <p:txBody>
          <a:bodyPr/>
          <a:lstStyle/>
          <a:p>
            <a:pPr marL="609600" indent="-609600" algn="just" eaLnBrk="1" hangingPunct="1"/>
            <a:endParaRPr lang="hr-HR" sz="2800" dirty="0" smtClean="0"/>
          </a:p>
          <a:p>
            <a:pPr marL="609600" indent="-609600" algn="just" eaLnBrk="1" hangingPunct="1"/>
            <a:r>
              <a:rPr lang="hr-HR" sz="2800" dirty="0" smtClean="0"/>
              <a:t>Dokument koji sadrži </a:t>
            </a:r>
            <a:r>
              <a:rPr lang="hr-HR" sz="2800" i="1" dirty="0" smtClean="0"/>
              <a:t>upute o nužnim dijelovima sadržaja članaka</a:t>
            </a:r>
            <a:r>
              <a:rPr lang="hr-HR" sz="2800" dirty="0" smtClean="0"/>
              <a:t> koji opisuju </a:t>
            </a:r>
            <a:r>
              <a:rPr lang="hr-HR" sz="2800" i="1" dirty="0" smtClean="0">
                <a:solidFill>
                  <a:schemeClr val="tx2"/>
                </a:solidFill>
              </a:rPr>
              <a:t>rezultate </a:t>
            </a:r>
            <a:r>
              <a:rPr lang="hr-HR" sz="2800" i="1" dirty="0" err="1" smtClean="0">
                <a:solidFill>
                  <a:schemeClr val="tx2"/>
                </a:solidFill>
              </a:rPr>
              <a:t>randomiziranih</a:t>
            </a:r>
            <a:r>
              <a:rPr lang="hr-HR" sz="2800" i="1" dirty="0" smtClean="0">
                <a:solidFill>
                  <a:schemeClr val="tx2"/>
                </a:solidFill>
              </a:rPr>
              <a:t> studija</a:t>
            </a:r>
            <a:r>
              <a:rPr lang="hr-HR" sz="2800" dirty="0" smtClean="0"/>
              <a:t>.</a:t>
            </a:r>
          </a:p>
          <a:p>
            <a:pPr marL="609600" indent="-609600" algn="just" eaLnBrk="1" hangingPunct="1"/>
            <a:endParaRPr lang="hr-HR" sz="2800" dirty="0" smtClean="0"/>
          </a:p>
          <a:p>
            <a:pPr marL="609600" indent="-609600" algn="just" eaLnBrk="1" hangingPunct="1"/>
            <a:r>
              <a:rPr lang="hr-HR" sz="2800" dirty="0" smtClean="0"/>
              <a:t>Prvi dokument 1995.</a:t>
            </a:r>
          </a:p>
          <a:p>
            <a:pPr marL="609600" indent="-609600" algn="just" eaLnBrk="1" hangingPunct="1"/>
            <a:endParaRPr lang="hr-HR" sz="2800" dirty="0" smtClean="0"/>
          </a:p>
          <a:p>
            <a:pPr marL="609600" indent="-609600" algn="just" eaLnBrk="1" hangingPunct="1"/>
            <a:r>
              <a:rPr lang="hr-HR" sz="2800" dirty="0" smtClean="0"/>
              <a:t>Skupina stručnjaka koji provode klinička istraživanja, statističara, epidemiologa  i urednika medicinskih časopisa</a:t>
            </a:r>
          </a:p>
          <a:p>
            <a:pPr marL="609600" indent="-609600" algn="just" eaLnBrk="1" hangingPunct="1"/>
            <a:endParaRPr lang="hr-HR" sz="2800" dirty="0" smtClean="0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340725" cy="1125538"/>
          </a:xfrm>
          <a:noFill/>
        </p:spPr>
        <p:txBody>
          <a:bodyPr anchor="ctr"/>
          <a:lstStyle/>
          <a:p>
            <a:pPr algn="ctr" eaLnBrk="1" hangingPunct="1">
              <a:lnSpc>
                <a:spcPct val="110000"/>
              </a:lnSpc>
            </a:pPr>
            <a:r>
              <a:rPr lang="hr-HR" sz="2900" dirty="0" smtClean="0">
                <a:solidFill>
                  <a:schemeClr val="hlink"/>
                </a:solidFill>
                <a:latin typeface="Arial" charset="0"/>
              </a:rPr>
              <a:t>CONSORT STATEMENT</a:t>
            </a:r>
            <a:r>
              <a:rPr lang="hr-HR" sz="2500" dirty="0" smtClean="0">
                <a:solidFill>
                  <a:schemeClr val="hlink"/>
                </a:solidFill>
                <a:latin typeface="Arial" charset="0"/>
              </a:rPr>
              <a:t/>
            </a:r>
            <a:br>
              <a:rPr lang="hr-HR" sz="2500" dirty="0" smtClean="0">
                <a:solidFill>
                  <a:schemeClr val="hlink"/>
                </a:solidFill>
                <a:latin typeface="Arial" charset="0"/>
              </a:rPr>
            </a:br>
            <a:r>
              <a:rPr lang="hr-HR" sz="2100" dirty="0" smtClean="0">
                <a:solidFill>
                  <a:schemeClr val="hlink"/>
                </a:solidFill>
                <a:latin typeface="Arial" charset="0"/>
              </a:rPr>
              <a:t>(</a:t>
            </a:r>
            <a:r>
              <a:rPr lang="hr-HR" sz="2100" i="1" dirty="0" err="1" smtClean="0">
                <a:latin typeface="Arial" charset="0"/>
              </a:rPr>
              <a:t>Consolidated</a:t>
            </a:r>
            <a:r>
              <a:rPr lang="hr-HR" sz="2100" i="1" dirty="0" smtClean="0">
                <a:latin typeface="Arial" charset="0"/>
              </a:rPr>
              <a:t> </a:t>
            </a:r>
            <a:r>
              <a:rPr lang="hr-HR" sz="2100" i="1" dirty="0" err="1" smtClean="0">
                <a:latin typeface="Arial" charset="0"/>
              </a:rPr>
              <a:t>Standards</a:t>
            </a:r>
            <a:r>
              <a:rPr lang="hr-HR" sz="2100" i="1" dirty="0" smtClean="0">
                <a:latin typeface="Arial" charset="0"/>
              </a:rPr>
              <a:t> of </a:t>
            </a:r>
            <a:r>
              <a:rPr lang="hr-HR" sz="2100" i="1" dirty="0" err="1" smtClean="0">
                <a:latin typeface="Arial" charset="0"/>
              </a:rPr>
              <a:t>Reporting</a:t>
            </a:r>
            <a:r>
              <a:rPr lang="hr-HR" sz="2100" i="1" dirty="0" smtClean="0">
                <a:latin typeface="Arial" charset="0"/>
              </a:rPr>
              <a:t> </a:t>
            </a:r>
            <a:r>
              <a:rPr lang="hr-HR" sz="2100" i="1" dirty="0" err="1" smtClean="0">
                <a:latin typeface="Arial" charset="0"/>
              </a:rPr>
              <a:t>Trials</a:t>
            </a:r>
            <a:r>
              <a:rPr lang="hr-HR" sz="2100" dirty="0" smtClean="0">
                <a:solidFill>
                  <a:schemeClr val="hlink"/>
                </a:solidFill>
                <a:latin typeface="Arial" charset="0"/>
              </a:rPr>
              <a:t>)</a:t>
            </a:r>
            <a:endParaRPr lang="en-GB" sz="2100" dirty="0" smtClean="0">
              <a:solidFill>
                <a:schemeClr val="hlink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41388" y="1600200"/>
            <a:ext cx="7583487" cy="3943350"/>
          </a:xfrm>
          <a:noFill/>
        </p:spPr>
        <p:txBody>
          <a:bodyPr/>
          <a:lstStyle/>
          <a:p>
            <a:pPr marL="609600" indent="-609600" eaLnBrk="1" hangingPunct="1">
              <a:lnSpc>
                <a:spcPct val="140000"/>
              </a:lnSpc>
              <a:buFontTx/>
              <a:buAutoNum type="arabicPeriod"/>
            </a:pPr>
            <a:r>
              <a:rPr lang="hr-HR" sz="2400" smtClean="0">
                <a:solidFill>
                  <a:schemeClr val="tx2"/>
                </a:solidFill>
              </a:rPr>
              <a:t>popis zahtjeva</a:t>
            </a:r>
            <a:r>
              <a:rPr lang="hr-HR" sz="2400" smtClean="0"/>
              <a:t> koji definiraju podatke koje treba navesti prilikom opisivanja rezultata randomiziranog pokusa (engl. </a:t>
            </a:r>
            <a:r>
              <a:rPr lang="hr-HR" sz="2400" i="1" smtClean="0">
                <a:solidFill>
                  <a:schemeClr val="tx2"/>
                </a:solidFill>
              </a:rPr>
              <a:t>CONSORT checklist</a:t>
            </a:r>
            <a:r>
              <a:rPr lang="hr-HR" sz="2400" smtClean="0"/>
              <a:t>)</a:t>
            </a:r>
          </a:p>
          <a:p>
            <a:pPr marL="609600" indent="-609600" eaLnBrk="1" hangingPunct="1">
              <a:lnSpc>
                <a:spcPct val="140000"/>
              </a:lnSpc>
              <a:buFontTx/>
              <a:buAutoNum type="arabicPeriod"/>
            </a:pPr>
            <a:r>
              <a:rPr lang="hr-HR" sz="2400" smtClean="0">
                <a:solidFill>
                  <a:schemeClr val="tx2"/>
                </a:solidFill>
              </a:rPr>
              <a:t>dijagram toka</a:t>
            </a:r>
            <a:r>
              <a:rPr lang="hr-HR" sz="2400" smtClean="0"/>
              <a:t> koji prikazuje protok ispitanika kroz stadije istraživanja (engl. </a:t>
            </a:r>
            <a:r>
              <a:rPr lang="hr-HR" sz="2400" i="1" smtClean="0">
                <a:solidFill>
                  <a:schemeClr val="tx2"/>
                </a:solidFill>
              </a:rPr>
              <a:t>CONSORT flow diagram</a:t>
            </a:r>
            <a:r>
              <a:rPr lang="hr-HR" sz="2400" smtClean="0"/>
              <a:t>)</a:t>
            </a:r>
          </a:p>
          <a:p>
            <a:pPr marL="609600" indent="-609600" eaLnBrk="1" hangingPunct="1">
              <a:lnSpc>
                <a:spcPct val="140000"/>
              </a:lnSpc>
              <a:buFontTx/>
              <a:buAutoNum type="arabicPeriod"/>
            </a:pPr>
            <a:endParaRPr lang="hr-HR" sz="2400" smtClean="0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anchor="ctr"/>
          <a:lstStyle/>
          <a:p>
            <a:pPr eaLnBrk="1" hangingPunct="1"/>
            <a:r>
              <a:rPr lang="hr-HR" sz="3400" smtClean="0">
                <a:solidFill>
                  <a:schemeClr val="hlink"/>
                </a:solidFill>
                <a:latin typeface="Arial" charset="0"/>
              </a:rPr>
              <a:t>Dijelovi upute CONSORT</a:t>
            </a:r>
            <a:endParaRPr lang="en-GB" sz="3400" smtClean="0">
              <a:solidFill>
                <a:schemeClr val="hlink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1350962"/>
          </a:xfrm>
        </p:spPr>
        <p:txBody>
          <a:bodyPr/>
          <a:lstStyle/>
          <a:p>
            <a:pPr algn="ctr" eaLnBrk="1" hangingPunct="1"/>
            <a:r>
              <a:rPr lang="pl-PL" sz="2400" b="1" dirty="0" smtClean="0">
                <a:latin typeface="Arial" charset="0"/>
              </a:rPr>
              <a:t>Pravila pisanja znanstvenoga članka o randomiziranome kontroliranom pokusu (</a:t>
            </a:r>
            <a:r>
              <a:rPr lang="pl-PL" sz="1800" b="1" dirty="0" smtClean="0">
                <a:latin typeface="Arial" charset="0"/>
              </a:rPr>
              <a:t>engl.,</a:t>
            </a:r>
            <a:r>
              <a:rPr lang="pl-PL" sz="2400" b="1" dirty="0" smtClean="0">
                <a:latin typeface="Arial" charset="0"/>
              </a:rPr>
              <a:t> </a:t>
            </a:r>
            <a:r>
              <a:rPr lang="pl-PL" sz="2400" b="1" i="1" dirty="0" smtClean="0">
                <a:latin typeface="Arial" charset="0"/>
              </a:rPr>
              <a:t>CONSORT checklist</a:t>
            </a:r>
            <a:r>
              <a:rPr lang="pl-PL" sz="2400" b="1" dirty="0" smtClean="0">
                <a:latin typeface="Arial" charset="0"/>
              </a:rPr>
              <a:t>, </a:t>
            </a:r>
            <a:r>
              <a:rPr lang="pl-PL" sz="1800" b="1" dirty="0" smtClean="0">
                <a:latin typeface="Arial" charset="0"/>
              </a:rPr>
              <a:t>dostupno na </a:t>
            </a:r>
            <a:r>
              <a:rPr lang="pl-PL" sz="1800" b="1" i="1" dirty="0" smtClean="0">
                <a:latin typeface="Arial" charset="0"/>
              </a:rPr>
              <a:t>www.consort-statement.org</a:t>
            </a:r>
            <a:r>
              <a:rPr lang="pl-PL" sz="1800" b="1" dirty="0" smtClean="0">
                <a:latin typeface="Arial" charset="0"/>
              </a:rPr>
              <a:t>)</a:t>
            </a:r>
            <a:endParaRPr lang="hr-HR" sz="1800" b="1" dirty="0" smtClean="0">
              <a:latin typeface="Arial" charset="0"/>
            </a:endParaRP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00213"/>
            <a:ext cx="8229600" cy="4430712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pl-PL" sz="2800" b="1" smtClean="0">
                <a:solidFill>
                  <a:schemeClr val="hlink"/>
                </a:solidFill>
              </a:rPr>
              <a:t>NASLOV i SAŽETAK</a:t>
            </a:r>
          </a:p>
          <a:p>
            <a:pPr eaLnBrk="1" hangingPunct="1">
              <a:buFont typeface="Wingdings" pitchFamily="2" charset="2"/>
              <a:buNone/>
            </a:pPr>
            <a:r>
              <a:rPr lang="pl-PL" sz="2400" smtClean="0"/>
              <a:t>1 Kako su ispitanici raspodijeljeni u pojedine intervencijske skupine.</a:t>
            </a:r>
          </a:p>
          <a:p>
            <a:pPr eaLnBrk="1" hangingPunct="1">
              <a:buFont typeface="Wingdings" pitchFamily="2" charset="2"/>
              <a:buNone/>
            </a:pPr>
            <a:endParaRPr lang="hr-HR" sz="2800" b="1" smtClean="0">
              <a:solidFill>
                <a:schemeClr val="hlink"/>
              </a:solidFill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en-US" sz="2800" b="1" smtClean="0">
                <a:solidFill>
                  <a:schemeClr val="hlink"/>
                </a:solidFill>
              </a:rPr>
              <a:t>UVOD</a:t>
            </a:r>
            <a:br>
              <a:rPr lang="en-US" sz="2800" b="1" smtClean="0">
                <a:solidFill>
                  <a:schemeClr val="hlink"/>
                </a:solidFill>
              </a:rPr>
            </a:br>
            <a:endParaRPr lang="hr-HR" sz="2800" b="1" smtClean="0">
              <a:solidFill>
                <a:schemeClr val="hlink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sz="2400" smtClean="0"/>
              <a:t>2</a:t>
            </a:r>
            <a:r>
              <a:rPr lang="hr-HR" sz="2400" smtClean="0"/>
              <a:t> Znanstvena</a:t>
            </a:r>
            <a:r>
              <a:rPr lang="en-US" sz="2400" smtClean="0"/>
              <a:t> osnova i objašnjenje logičkoga temelja istraživanja.</a:t>
            </a:r>
            <a:endParaRPr lang="hr-HR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630907"/>
          </a:xfrm>
        </p:spPr>
        <p:txBody>
          <a:bodyPr/>
          <a:lstStyle/>
          <a:p>
            <a:pPr algn="ctr" eaLnBrk="1" hangingPunct="1"/>
            <a:r>
              <a:rPr lang="en-US" sz="4000" b="1" dirty="0" smtClean="0">
                <a:solidFill>
                  <a:schemeClr val="hlink"/>
                </a:solidFill>
              </a:rPr>
              <a:t>METODE</a:t>
            </a:r>
            <a:endParaRPr lang="hr-HR" sz="4000" dirty="0" smtClean="0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764704"/>
            <a:ext cx="8291264" cy="5832648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dirty="0" smtClean="0">
                <a:solidFill>
                  <a:schemeClr val="hlink"/>
                </a:solidFill>
              </a:rPr>
              <a:t/>
            </a:r>
            <a:br>
              <a:rPr lang="en-US" sz="2000" dirty="0" smtClean="0">
                <a:solidFill>
                  <a:schemeClr val="hlink"/>
                </a:solidFill>
              </a:rPr>
            </a:br>
            <a:endParaRPr lang="hr-HR" sz="15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i="1" u="sng" dirty="0" err="1" smtClean="0">
                <a:solidFill>
                  <a:schemeClr val="tx2"/>
                </a:solidFill>
              </a:rPr>
              <a:t>Ispitanici</a:t>
            </a:r>
            <a:endParaRPr lang="hr-HR" sz="1800" i="1" u="sng" dirty="0" smtClean="0">
              <a:solidFill>
                <a:schemeClr val="tx2"/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hr-HR" sz="1800" dirty="0" smtClean="0"/>
              <a:t>3 Planirana populacija za istraživanje, kriteriji uključenja i isključenja, mjesto i vrijeme prikupljanja podataka.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hr-HR" sz="1800" i="1" u="sng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hr-HR" sz="1800" i="1" u="sng" dirty="0" smtClean="0">
                <a:solidFill>
                  <a:schemeClr val="tx2"/>
                </a:solidFill>
              </a:rPr>
              <a:t>Intervencije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hr-HR" sz="1800" dirty="0" smtClean="0"/>
              <a:t>4 Pojedinosti planiranih intervencija za svaku skupinu, te kako su i kada provođene.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hr-HR" sz="1800" i="1" u="sng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hr-HR" sz="1800" i="1" u="sng" dirty="0" smtClean="0">
                <a:solidFill>
                  <a:schemeClr val="tx2"/>
                </a:solidFill>
              </a:rPr>
              <a:t>Ciljevi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hr-HR" sz="1800" dirty="0" smtClean="0"/>
              <a:t>5 Pojedini ciljevi i hipoteze istraživanja.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hr-HR" sz="1800" i="1" u="sng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hr-HR" sz="1800" i="1" u="sng" dirty="0" smtClean="0">
                <a:solidFill>
                  <a:schemeClr val="tx2"/>
                </a:solidFill>
              </a:rPr>
              <a:t>Ishodi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hr-HR" sz="1800" dirty="0" smtClean="0"/>
              <a:t>6 Jasno određenje primarnih i sekundarnih mjera ishoda (engl. </a:t>
            </a:r>
            <a:r>
              <a:rPr lang="hr-HR" sz="1800" dirty="0" err="1" smtClean="0"/>
              <a:t>o</a:t>
            </a:r>
            <a:r>
              <a:rPr lang="hr-HR" sz="1800" i="1" dirty="0" err="1" smtClean="0"/>
              <a:t>utcome</a:t>
            </a:r>
            <a:r>
              <a:rPr lang="hr-HR" sz="1800" i="1" dirty="0" smtClean="0"/>
              <a:t> </a:t>
            </a:r>
            <a:r>
              <a:rPr lang="hr-HR" sz="1800" i="1" dirty="0" err="1" smtClean="0"/>
              <a:t>measures</a:t>
            </a:r>
            <a:r>
              <a:rPr lang="hr-HR" sz="1800" dirty="0" smtClean="0"/>
              <a:t>) i, ako je to prikladno, postupci korišteni za poboljšanje kakvoće mjerenja (npr. višestruka mjerenja, obučavanje osoba koje izvode mjerenja).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hr-HR" sz="1800" i="1" u="sng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i="1" u="sng" dirty="0" err="1" smtClean="0">
                <a:solidFill>
                  <a:schemeClr val="tx2"/>
                </a:solidFill>
              </a:rPr>
              <a:t>Veličina</a:t>
            </a:r>
            <a:r>
              <a:rPr lang="en-US" sz="1800" i="1" u="sng" dirty="0" smtClean="0">
                <a:solidFill>
                  <a:schemeClr val="tx2"/>
                </a:solidFill>
              </a:rPr>
              <a:t> </a:t>
            </a:r>
            <a:r>
              <a:rPr lang="en-US" sz="1800" i="1" u="sng" dirty="0" err="1" smtClean="0">
                <a:solidFill>
                  <a:schemeClr val="tx2"/>
                </a:solidFill>
              </a:rPr>
              <a:t>uzorka</a:t>
            </a:r>
            <a:endParaRPr lang="hr-HR" sz="1800" i="1" u="sng" dirty="0" smtClean="0">
              <a:solidFill>
                <a:schemeClr val="tx2"/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dirty="0" smtClean="0"/>
              <a:t>7</a:t>
            </a:r>
            <a:r>
              <a:rPr lang="hr-HR" sz="1800" dirty="0" smtClean="0"/>
              <a:t> </a:t>
            </a:r>
            <a:r>
              <a:rPr lang="pl-PL" sz="1800" dirty="0" smtClean="0"/>
              <a:t>Kako je procijenjena veličina uzorka i, ako je to prikladno, objašnjenje svih među-analiza i pravila za obustavljanje istraživanja.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702915"/>
          </a:xfrm>
        </p:spPr>
        <p:txBody>
          <a:bodyPr/>
          <a:lstStyle/>
          <a:p>
            <a:pPr eaLnBrk="1" hangingPunct="1"/>
            <a:r>
              <a:rPr lang="hr-HR" sz="3600" dirty="0" smtClean="0"/>
              <a:t>CONSORT - METODE - nastavak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68761"/>
            <a:ext cx="8229600" cy="4857402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i="1" u="sng" dirty="0" err="1" smtClean="0">
                <a:solidFill>
                  <a:schemeClr val="tx2"/>
                </a:solidFill>
              </a:rPr>
              <a:t>Randomizacija</a:t>
            </a:r>
            <a:r>
              <a:rPr lang="en-US" sz="2000" dirty="0" smtClean="0">
                <a:solidFill>
                  <a:schemeClr val="tx2"/>
                </a:solidFill>
              </a:rPr>
              <a:t> --</a:t>
            </a:r>
            <a:br>
              <a:rPr lang="en-US" sz="2000" dirty="0" smtClean="0">
                <a:solidFill>
                  <a:schemeClr val="tx2"/>
                </a:solidFill>
              </a:rPr>
            </a:br>
            <a:r>
              <a:rPr lang="hr-HR" sz="2000" i="1" dirty="0" smtClean="0">
                <a:solidFill>
                  <a:schemeClr val="tx2"/>
                </a:solidFill>
              </a:rPr>
              <a:t>U</a:t>
            </a:r>
            <a:r>
              <a:rPr lang="en-US" sz="2000" i="1" dirty="0" err="1" smtClean="0">
                <a:solidFill>
                  <a:schemeClr val="tx2"/>
                </a:solidFill>
              </a:rPr>
              <a:t>tvrđivanje</a:t>
            </a:r>
            <a:r>
              <a:rPr lang="en-US" sz="2000" i="1" dirty="0" smtClean="0">
                <a:solidFill>
                  <a:schemeClr val="tx2"/>
                </a:solidFill>
              </a:rPr>
              <a:t> </a:t>
            </a:r>
            <a:r>
              <a:rPr lang="en-US" sz="2000" i="1" dirty="0" err="1" smtClean="0">
                <a:solidFill>
                  <a:schemeClr val="tx2"/>
                </a:solidFill>
              </a:rPr>
              <a:t>redoslijeda</a:t>
            </a:r>
            <a:r>
              <a:rPr lang="hr-HR" sz="2000" i="1" dirty="0" smtClean="0"/>
              <a:t> (</a:t>
            </a:r>
            <a:r>
              <a:rPr lang="hr-HR" sz="2000" dirty="0" smtClean="0"/>
              <a:t>engl</a:t>
            </a:r>
            <a:r>
              <a:rPr lang="hr-HR" sz="2000" i="1" dirty="0" smtClean="0"/>
              <a:t>., </a:t>
            </a:r>
            <a:r>
              <a:rPr lang="hr-HR" sz="2000" i="1" dirty="0" err="1" smtClean="0"/>
              <a:t>sequence</a:t>
            </a:r>
            <a:r>
              <a:rPr lang="hr-HR" sz="2000" i="1" dirty="0" smtClean="0"/>
              <a:t> </a:t>
            </a:r>
            <a:r>
              <a:rPr lang="hr-HR" sz="2000" i="1" dirty="0" err="1" smtClean="0"/>
              <a:t>generation</a:t>
            </a:r>
            <a:r>
              <a:rPr lang="hr-HR" sz="2000" i="1" dirty="0" smtClean="0"/>
              <a:t>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dirty="0" smtClean="0"/>
              <a:t>8</a:t>
            </a:r>
            <a:r>
              <a:rPr lang="hr-HR" sz="2000" dirty="0" smtClean="0"/>
              <a:t> </a:t>
            </a:r>
            <a:r>
              <a:rPr lang="en-US" sz="2000" dirty="0" err="1" smtClean="0"/>
              <a:t>Postupak</a:t>
            </a:r>
            <a:r>
              <a:rPr lang="en-US" sz="2000" dirty="0" smtClean="0"/>
              <a:t> </a:t>
            </a:r>
            <a:r>
              <a:rPr lang="en-US" sz="2000" dirty="0" err="1" smtClean="0"/>
              <a:t>korišten</a:t>
            </a:r>
            <a:r>
              <a:rPr lang="en-US" sz="2000" dirty="0" smtClean="0"/>
              <a:t> za </a:t>
            </a:r>
            <a:r>
              <a:rPr lang="en-US" sz="2000" dirty="0" err="1" smtClean="0"/>
              <a:t>utvrđivanje</a:t>
            </a:r>
            <a:r>
              <a:rPr lang="en-US" sz="2000" dirty="0" smtClean="0"/>
              <a:t> </a:t>
            </a:r>
            <a:r>
              <a:rPr lang="en-US" sz="2000" dirty="0" err="1" smtClean="0"/>
              <a:t>slučajnoga</a:t>
            </a:r>
            <a:r>
              <a:rPr lang="en-US" sz="2000" dirty="0" smtClean="0"/>
              <a:t> </a:t>
            </a:r>
            <a:r>
              <a:rPr lang="en-US" sz="2000" dirty="0" err="1" smtClean="0"/>
              <a:t>redoslijeda</a:t>
            </a:r>
            <a:r>
              <a:rPr lang="en-US" sz="2000" dirty="0" smtClean="0"/>
              <a:t>, </a:t>
            </a:r>
            <a:r>
              <a:rPr lang="en-US" sz="2000" dirty="0" err="1" smtClean="0"/>
              <a:t>uključujući</a:t>
            </a:r>
            <a:r>
              <a:rPr lang="en-US" sz="2000" dirty="0" smtClean="0"/>
              <a:t> i </a:t>
            </a:r>
            <a:r>
              <a:rPr lang="en-US" sz="2000" dirty="0" err="1" smtClean="0"/>
              <a:t>pojedinosti</a:t>
            </a:r>
            <a:r>
              <a:rPr lang="en-US" sz="2000" dirty="0" smtClean="0"/>
              <a:t> o </a:t>
            </a:r>
            <a:r>
              <a:rPr lang="en-US" sz="2000" dirty="0" err="1" smtClean="0"/>
              <a:t>mogućim</a:t>
            </a:r>
            <a:r>
              <a:rPr lang="en-US" sz="2000" dirty="0" smtClean="0"/>
              <a:t> </a:t>
            </a:r>
            <a:r>
              <a:rPr lang="en-US" sz="2000" dirty="0" err="1" smtClean="0"/>
              <a:t>ograničenjima</a:t>
            </a:r>
            <a:r>
              <a:rPr lang="en-US" sz="2000" dirty="0" smtClean="0"/>
              <a:t> (npr. </a:t>
            </a:r>
            <a:r>
              <a:rPr lang="en-US" sz="2000" dirty="0" err="1" smtClean="0"/>
              <a:t>ujednačavanje</a:t>
            </a:r>
            <a:r>
              <a:rPr lang="en-US" sz="2000" dirty="0" smtClean="0"/>
              <a:t> </a:t>
            </a:r>
            <a:r>
              <a:rPr lang="en-US" sz="2000" dirty="0" err="1" smtClean="0"/>
              <a:t>raspodjele</a:t>
            </a:r>
            <a:r>
              <a:rPr lang="en-US" sz="2000" dirty="0" smtClean="0"/>
              <a:t> </a:t>
            </a:r>
            <a:r>
              <a:rPr lang="en-US" sz="2000" dirty="0" err="1" smtClean="0"/>
              <a:t>po</a:t>
            </a:r>
            <a:r>
              <a:rPr lang="en-US" sz="2000" dirty="0" smtClean="0"/>
              <a:t> </a:t>
            </a:r>
            <a:r>
              <a:rPr lang="en-US" sz="2000" dirty="0" err="1" smtClean="0"/>
              <a:t>skupinama</a:t>
            </a:r>
            <a:r>
              <a:rPr lang="en-US" sz="2000" dirty="0" smtClean="0"/>
              <a:t>, engl., </a:t>
            </a:r>
            <a:r>
              <a:rPr lang="en-US" sz="2000" i="1" dirty="0" smtClean="0"/>
              <a:t>blocking</a:t>
            </a:r>
            <a:r>
              <a:rPr lang="en-US" sz="2000" dirty="0" smtClean="0"/>
              <a:t>; </a:t>
            </a:r>
            <a:r>
              <a:rPr lang="en-US" sz="2000" dirty="0" err="1" smtClean="0"/>
              <a:t>slojevito</a:t>
            </a:r>
            <a:r>
              <a:rPr lang="en-US" sz="2000" dirty="0" smtClean="0"/>
              <a:t> </a:t>
            </a:r>
            <a:r>
              <a:rPr lang="en-US" sz="2000" dirty="0" err="1" smtClean="0"/>
              <a:t>uzorkovanje</a:t>
            </a:r>
            <a:r>
              <a:rPr lang="en-US" sz="2000" dirty="0" smtClean="0"/>
              <a:t>, engl., </a:t>
            </a:r>
            <a:r>
              <a:rPr lang="en-US" sz="2000" i="1" dirty="0" smtClean="0"/>
              <a:t>stratification</a:t>
            </a:r>
            <a:r>
              <a:rPr lang="en-US" sz="2000" dirty="0" smtClean="0"/>
              <a:t>).</a:t>
            </a:r>
            <a:endParaRPr lang="hr-HR" sz="20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hr-HR" sz="20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GB" sz="2000" dirty="0" err="1" smtClean="0">
                <a:solidFill>
                  <a:schemeClr val="tx2"/>
                </a:solidFill>
              </a:rPr>
              <a:t>Randomizacija</a:t>
            </a:r>
            <a:r>
              <a:rPr lang="en-GB" sz="2000" dirty="0" smtClean="0">
                <a:solidFill>
                  <a:schemeClr val="tx2"/>
                </a:solidFill>
              </a:rPr>
              <a:t> --</a:t>
            </a:r>
            <a:br>
              <a:rPr lang="en-GB" sz="2000" dirty="0" smtClean="0">
                <a:solidFill>
                  <a:schemeClr val="tx2"/>
                </a:solidFill>
              </a:rPr>
            </a:br>
            <a:r>
              <a:rPr lang="en-GB" sz="2000" i="1" dirty="0" err="1" smtClean="0">
                <a:solidFill>
                  <a:schemeClr val="tx2"/>
                </a:solidFill>
              </a:rPr>
              <a:t>prikrivanje</a:t>
            </a:r>
            <a:r>
              <a:rPr lang="en-GB" sz="2000" i="1" dirty="0" smtClean="0">
                <a:solidFill>
                  <a:schemeClr val="tx2"/>
                </a:solidFill>
              </a:rPr>
              <a:t> </a:t>
            </a:r>
            <a:r>
              <a:rPr lang="en-GB" sz="2000" i="1" dirty="0" err="1" smtClean="0">
                <a:solidFill>
                  <a:schemeClr val="tx2"/>
                </a:solidFill>
              </a:rPr>
              <a:t>raspodjele</a:t>
            </a:r>
            <a:r>
              <a:rPr lang="en-GB" sz="2000" i="1" dirty="0" smtClean="0">
                <a:solidFill>
                  <a:schemeClr val="tx2"/>
                </a:solidFill>
              </a:rPr>
              <a:t> </a:t>
            </a:r>
            <a:r>
              <a:rPr lang="en-GB" sz="2000" i="1" dirty="0" err="1" smtClean="0">
                <a:solidFill>
                  <a:schemeClr val="tx2"/>
                </a:solidFill>
              </a:rPr>
              <a:t>ispitanika</a:t>
            </a:r>
            <a:r>
              <a:rPr lang="en-GB" sz="2000" dirty="0" smtClean="0"/>
              <a:t> (engl., </a:t>
            </a:r>
            <a:r>
              <a:rPr lang="en-GB" sz="2000" i="1" dirty="0" smtClean="0"/>
              <a:t>allocation concealment</a:t>
            </a:r>
            <a:r>
              <a:rPr lang="en-GB" sz="2000" dirty="0" smtClean="0"/>
              <a:t>)</a:t>
            </a:r>
            <a:endParaRPr lang="hr-HR" sz="20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dirty="0" smtClean="0"/>
              <a:t>9</a:t>
            </a:r>
            <a:r>
              <a:rPr lang="hr-HR" sz="2000" dirty="0" smtClean="0"/>
              <a:t> </a:t>
            </a:r>
            <a:r>
              <a:rPr lang="en-US" sz="2000" dirty="0" err="1" smtClean="0"/>
              <a:t>Postupak</a:t>
            </a:r>
            <a:r>
              <a:rPr lang="en-US" sz="2000" dirty="0" smtClean="0"/>
              <a:t> </a:t>
            </a:r>
            <a:r>
              <a:rPr lang="en-US" sz="2000" dirty="0" err="1" smtClean="0"/>
              <a:t>korišten</a:t>
            </a:r>
            <a:r>
              <a:rPr lang="en-US" sz="2000" dirty="0" smtClean="0"/>
              <a:t> za </a:t>
            </a:r>
            <a:r>
              <a:rPr lang="en-US" sz="2000" dirty="0" err="1" smtClean="0"/>
              <a:t>provedbu</a:t>
            </a:r>
            <a:r>
              <a:rPr lang="en-US" sz="2000" dirty="0" smtClean="0"/>
              <a:t> </a:t>
            </a:r>
            <a:r>
              <a:rPr lang="en-US" sz="2000" dirty="0" err="1" smtClean="0"/>
              <a:t>slučajnoga</a:t>
            </a:r>
            <a:r>
              <a:rPr lang="en-US" sz="2000" dirty="0" smtClean="0"/>
              <a:t> </a:t>
            </a:r>
            <a:r>
              <a:rPr lang="en-US" sz="2000" dirty="0" err="1" smtClean="0"/>
              <a:t>redoslijeda</a:t>
            </a:r>
            <a:r>
              <a:rPr lang="en-US" sz="2000" dirty="0" smtClean="0"/>
              <a:t>, </a:t>
            </a:r>
            <a:r>
              <a:rPr lang="en-US" sz="2000" dirty="0" err="1" smtClean="0"/>
              <a:t>što</a:t>
            </a:r>
            <a:r>
              <a:rPr lang="en-US" sz="2000" dirty="0" smtClean="0"/>
              <a:t> </a:t>
            </a:r>
            <a:r>
              <a:rPr lang="en-US" sz="2000" dirty="0" err="1" smtClean="0"/>
              <a:t>pojašnjava</a:t>
            </a:r>
            <a:r>
              <a:rPr lang="en-US" sz="2000" dirty="0" smtClean="0"/>
              <a:t> je </a:t>
            </a:r>
            <a:r>
              <a:rPr lang="en-US" sz="2000" dirty="0" err="1" smtClean="0"/>
              <a:t>li</a:t>
            </a:r>
            <a:r>
              <a:rPr lang="en-US" sz="2000" dirty="0" smtClean="0"/>
              <a:t> </a:t>
            </a:r>
            <a:r>
              <a:rPr lang="en-US" sz="2000" dirty="0" err="1" smtClean="0"/>
              <a:t>redoslijed</a:t>
            </a:r>
            <a:r>
              <a:rPr lang="en-US" sz="2000" dirty="0" smtClean="0"/>
              <a:t> bio </a:t>
            </a:r>
            <a:r>
              <a:rPr lang="en-US" sz="2000" dirty="0" err="1" smtClean="0"/>
              <a:t>nepoznat</a:t>
            </a:r>
            <a:r>
              <a:rPr lang="en-US" sz="2000" dirty="0" smtClean="0"/>
              <a:t> </a:t>
            </a:r>
            <a:r>
              <a:rPr lang="en-US" sz="2000" dirty="0" err="1" smtClean="0"/>
              <a:t>osobi</a:t>
            </a:r>
            <a:r>
              <a:rPr lang="en-US" sz="2000" dirty="0" smtClean="0"/>
              <a:t> </a:t>
            </a:r>
            <a:r>
              <a:rPr lang="en-US" sz="2000" dirty="0" err="1" smtClean="0"/>
              <a:t>koja</a:t>
            </a:r>
            <a:r>
              <a:rPr lang="en-US" sz="2000" dirty="0" smtClean="0"/>
              <a:t> je </a:t>
            </a:r>
            <a:r>
              <a:rPr lang="en-US" sz="2000" dirty="0" err="1" smtClean="0"/>
              <a:t>raspoređivala</a:t>
            </a:r>
            <a:r>
              <a:rPr lang="en-US" sz="2000" dirty="0" smtClean="0"/>
              <a:t> </a:t>
            </a:r>
            <a:r>
              <a:rPr lang="en-US" sz="2000" dirty="0" err="1" smtClean="0"/>
              <a:t>ispitanike</a:t>
            </a:r>
            <a:r>
              <a:rPr lang="en-US" sz="2000" dirty="0" smtClean="0"/>
              <a:t> u </a:t>
            </a:r>
            <a:r>
              <a:rPr lang="en-US" sz="2000" dirty="0" err="1" smtClean="0"/>
              <a:t>pojedine</a:t>
            </a:r>
            <a:r>
              <a:rPr lang="en-US" sz="2000" dirty="0" smtClean="0"/>
              <a:t> </a:t>
            </a:r>
            <a:r>
              <a:rPr lang="en-US" sz="2000" dirty="0" err="1" smtClean="0"/>
              <a:t>intervencijske</a:t>
            </a:r>
            <a:r>
              <a:rPr lang="en-US" sz="2000" dirty="0" smtClean="0"/>
              <a:t> </a:t>
            </a:r>
            <a:r>
              <a:rPr lang="en-US" sz="2000" dirty="0" err="1" smtClean="0"/>
              <a:t>skupine</a:t>
            </a:r>
            <a:r>
              <a:rPr lang="en-US" sz="2000" dirty="0" smtClean="0"/>
              <a:t>.</a:t>
            </a:r>
            <a:endParaRPr lang="hr-HR" sz="20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hr-HR" sz="20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dirty="0" err="1" smtClean="0">
                <a:solidFill>
                  <a:schemeClr val="tx2"/>
                </a:solidFill>
              </a:rPr>
              <a:t>Randomizacija</a:t>
            </a:r>
            <a:r>
              <a:rPr lang="en-US" sz="2000" dirty="0" smtClean="0">
                <a:solidFill>
                  <a:schemeClr val="tx2"/>
                </a:solidFill>
              </a:rPr>
              <a:t> --</a:t>
            </a:r>
            <a:br>
              <a:rPr lang="en-US" sz="2000" dirty="0" smtClean="0">
                <a:solidFill>
                  <a:schemeClr val="tx2"/>
                </a:solidFill>
              </a:rPr>
            </a:br>
            <a:r>
              <a:rPr lang="en-US" sz="2000" i="1" dirty="0" err="1" smtClean="0">
                <a:solidFill>
                  <a:schemeClr val="tx2"/>
                </a:solidFill>
              </a:rPr>
              <a:t>provedba</a:t>
            </a:r>
            <a:r>
              <a:rPr lang="hr-HR" sz="2000" i="1" dirty="0" smtClean="0"/>
              <a:t> (</a:t>
            </a:r>
            <a:r>
              <a:rPr lang="hr-HR" sz="2000" dirty="0" smtClean="0"/>
              <a:t>engl.,</a:t>
            </a:r>
            <a:r>
              <a:rPr lang="hr-HR" sz="2000" i="1" dirty="0" smtClean="0"/>
              <a:t> </a:t>
            </a:r>
            <a:r>
              <a:rPr lang="hr-HR" sz="2000" i="1" dirty="0" err="1" smtClean="0"/>
              <a:t>implementation</a:t>
            </a:r>
            <a:r>
              <a:rPr lang="hr-HR" sz="2000" i="1" dirty="0" smtClean="0"/>
              <a:t>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dirty="0" smtClean="0"/>
              <a:t>10</a:t>
            </a:r>
            <a:r>
              <a:rPr lang="hr-HR" sz="2000" dirty="0" smtClean="0"/>
              <a:t> </a:t>
            </a:r>
            <a:r>
              <a:rPr lang="en-US" sz="2000" dirty="0" err="1" smtClean="0"/>
              <a:t>Tko</a:t>
            </a:r>
            <a:r>
              <a:rPr lang="en-US" sz="2000" dirty="0" smtClean="0"/>
              <a:t> je </a:t>
            </a:r>
            <a:r>
              <a:rPr lang="en-US" sz="2000" dirty="0" err="1" smtClean="0"/>
              <a:t>proveo</a:t>
            </a:r>
            <a:r>
              <a:rPr lang="en-US" sz="2000" dirty="0" smtClean="0"/>
              <a:t> </a:t>
            </a:r>
            <a:r>
              <a:rPr lang="en-US" sz="2000" dirty="0" err="1" smtClean="0"/>
              <a:t>postupak</a:t>
            </a:r>
            <a:r>
              <a:rPr lang="en-US" sz="2000" dirty="0" smtClean="0"/>
              <a:t> </a:t>
            </a:r>
            <a:r>
              <a:rPr lang="en-US" sz="2000" dirty="0" err="1" smtClean="0"/>
              <a:t>utvrđivanja</a:t>
            </a:r>
            <a:r>
              <a:rPr lang="en-US" sz="2000" dirty="0" smtClean="0"/>
              <a:t> </a:t>
            </a:r>
            <a:r>
              <a:rPr lang="en-US" sz="2000" dirty="0" err="1" smtClean="0"/>
              <a:t>slučajnog</a:t>
            </a:r>
            <a:r>
              <a:rPr lang="en-US" sz="2000" dirty="0" smtClean="0"/>
              <a:t> </a:t>
            </a:r>
            <a:r>
              <a:rPr lang="en-US" sz="2000" dirty="0" err="1" smtClean="0"/>
              <a:t>redoslijeda</a:t>
            </a:r>
            <a:r>
              <a:rPr lang="en-US" sz="2000" dirty="0" smtClean="0"/>
              <a:t>, </a:t>
            </a:r>
            <a:r>
              <a:rPr lang="en-US" sz="2000" dirty="0" err="1" smtClean="0"/>
              <a:t>tko</a:t>
            </a:r>
            <a:r>
              <a:rPr lang="en-US" sz="2000" dirty="0" smtClean="0"/>
              <a:t> je </a:t>
            </a:r>
            <a:r>
              <a:rPr lang="en-US" sz="2000" dirty="0" err="1" smtClean="0"/>
              <a:t>uključivao</a:t>
            </a:r>
            <a:r>
              <a:rPr lang="en-US" sz="2000" dirty="0" smtClean="0"/>
              <a:t> </a:t>
            </a:r>
            <a:r>
              <a:rPr lang="en-US" sz="2000" dirty="0" err="1" smtClean="0"/>
              <a:t>ispitanike</a:t>
            </a:r>
            <a:r>
              <a:rPr lang="en-US" sz="2000" dirty="0" smtClean="0"/>
              <a:t>, </a:t>
            </a:r>
            <a:r>
              <a:rPr lang="en-US" sz="2000" dirty="0" err="1" smtClean="0"/>
              <a:t>tko</a:t>
            </a:r>
            <a:r>
              <a:rPr lang="en-US" sz="2000" dirty="0" smtClean="0"/>
              <a:t> je </a:t>
            </a:r>
            <a:r>
              <a:rPr lang="en-US" sz="2000" dirty="0" err="1" smtClean="0"/>
              <a:t>raspodjeljivao</a:t>
            </a:r>
            <a:r>
              <a:rPr lang="en-US" sz="2000" dirty="0" smtClean="0"/>
              <a:t> </a:t>
            </a:r>
            <a:r>
              <a:rPr lang="en-US" sz="2000" dirty="0" err="1" smtClean="0"/>
              <a:t>ispitanike</a:t>
            </a:r>
            <a:r>
              <a:rPr lang="en-US" sz="2000" dirty="0" smtClean="0"/>
              <a:t> u </a:t>
            </a:r>
            <a:r>
              <a:rPr lang="en-US" sz="2000" dirty="0" err="1" smtClean="0"/>
              <a:t>pojedine</a:t>
            </a:r>
            <a:r>
              <a:rPr lang="en-US" sz="2000" dirty="0" smtClean="0"/>
              <a:t> </a:t>
            </a:r>
            <a:r>
              <a:rPr lang="en-US" sz="2000" dirty="0" err="1" smtClean="0"/>
              <a:t>skupine</a:t>
            </a:r>
            <a:r>
              <a:rPr lang="en-US" sz="2000" dirty="0" smtClean="0"/>
              <a:t>.</a:t>
            </a:r>
            <a:endParaRPr lang="hr-HR" sz="2000" dirty="0" smtClean="0"/>
          </a:p>
          <a:p>
            <a:pPr eaLnBrk="1" hangingPunct="1">
              <a:lnSpc>
                <a:spcPct val="80000"/>
              </a:lnSpc>
            </a:pPr>
            <a:endParaRPr lang="hr-HR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r-HR" sz="4400" dirty="0" smtClean="0"/>
              <a:t>CONSORT - METODE - nastavak</a:t>
            </a:r>
            <a:endParaRPr lang="hr-HR" dirty="0" smtClean="0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100" i="1" u="sng" dirty="0" err="1" smtClean="0">
                <a:solidFill>
                  <a:schemeClr val="tx2"/>
                </a:solidFill>
              </a:rPr>
              <a:t>Prikrivanje</a:t>
            </a:r>
            <a:r>
              <a:rPr lang="en-US" sz="2100" i="1" u="sng" dirty="0" smtClean="0">
                <a:solidFill>
                  <a:schemeClr val="tx2"/>
                </a:solidFill>
              </a:rPr>
              <a:t> </a:t>
            </a:r>
            <a:r>
              <a:rPr lang="en-US" sz="2100" i="1" u="sng" dirty="0" smtClean="0"/>
              <a:t>(engl., blinding, masking)</a:t>
            </a:r>
            <a:endParaRPr lang="hr-HR" sz="2100" i="1" u="sng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100" dirty="0" smtClean="0"/>
              <a:t>11</a:t>
            </a:r>
            <a:r>
              <a:rPr lang="hr-HR" sz="2100" dirty="0" smtClean="0"/>
              <a:t> </a:t>
            </a:r>
            <a:r>
              <a:rPr lang="en-US" sz="2100" dirty="0" err="1" smtClean="0"/>
              <a:t>Jesu</a:t>
            </a:r>
            <a:r>
              <a:rPr lang="en-US" sz="2100" dirty="0" smtClean="0"/>
              <a:t> </a:t>
            </a:r>
            <a:r>
              <a:rPr lang="en-US" sz="2100" dirty="0" err="1" smtClean="0"/>
              <a:t>li</a:t>
            </a:r>
            <a:r>
              <a:rPr lang="en-US" sz="2100" dirty="0" smtClean="0"/>
              <a:t> </a:t>
            </a:r>
            <a:r>
              <a:rPr lang="en-US" sz="2100" dirty="0" err="1" smtClean="0"/>
              <a:t>ispitanici</a:t>
            </a:r>
            <a:r>
              <a:rPr lang="en-US" sz="2100" dirty="0" smtClean="0"/>
              <a:t>, </a:t>
            </a:r>
            <a:r>
              <a:rPr lang="en-US" sz="2100" dirty="0" err="1" smtClean="0"/>
              <a:t>istraživači</a:t>
            </a:r>
            <a:r>
              <a:rPr lang="en-US" sz="2100" dirty="0" smtClean="0"/>
              <a:t> </a:t>
            </a:r>
            <a:r>
              <a:rPr lang="en-US" sz="2100" dirty="0" err="1" smtClean="0"/>
              <a:t>koji</a:t>
            </a:r>
            <a:r>
              <a:rPr lang="en-US" sz="2100" dirty="0" smtClean="0"/>
              <a:t> </a:t>
            </a:r>
            <a:r>
              <a:rPr lang="en-US" sz="2100" dirty="0" err="1" smtClean="0"/>
              <a:t>su</a:t>
            </a:r>
            <a:r>
              <a:rPr lang="en-US" sz="2100" dirty="0" smtClean="0"/>
              <a:t> </a:t>
            </a:r>
            <a:r>
              <a:rPr lang="en-US" sz="2100" dirty="0" err="1" smtClean="0"/>
              <a:t>primjenjivali</a:t>
            </a:r>
            <a:r>
              <a:rPr lang="en-US" sz="2100" dirty="0" smtClean="0"/>
              <a:t> </a:t>
            </a:r>
            <a:r>
              <a:rPr lang="en-US" sz="2100" dirty="0" err="1" smtClean="0"/>
              <a:t>intervencije</a:t>
            </a:r>
            <a:r>
              <a:rPr lang="en-US" sz="2100" dirty="0" smtClean="0"/>
              <a:t> i </a:t>
            </a:r>
            <a:r>
              <a:rPr lang="en-US" sz="2100" dirty="0" err="1" smtClean="0"/>
              <a:t>oni</a:t>
            </a:r>
            <a:r>
              <a:rPr lang="en-US" sz="2100" dirty="0" smtClean="0"/>
              <a:t> </a:t>
            </a:r>
            <a:r>
              <a:rPr lang="en-US" sz="2100" dirty="0" err="1" smtClean="0"/>
              <a:t>koji</a:t>
            </a:r>
            <a:r>
              <a:rPr lang="en-US" sz="2100" dirty="0" smtClean="0"/>
              <a:t> </a:t>
            </a:r>
            <a:r>
              <a:rPr lang="en-US" sz="2100" dirty="0" err="1" smtClean="0"/>
              <a:t>su</a:t>
            </a:r>
            <a:r>
              <a:rPr lang="en-US" sz="2100" dirty="0" smtClean="0"/>
              <a:t> </a:t>
            </a:r>
            <a:r>
              <a:rPr lang="en-US" sz="2100" dirty="0" err="1" smtClean="0"/>
              <a:t>odčitavali</a:t>
            </a:r>
            <a:r>
              <a:rPr lang="en-US" sz="2100" dirty="0" smtClean="0"/>
              <a:t> </a:t>
            </a:r>
            <a:r>
              <a:rPr lang="en-US" sz="2100" dirty="0" err="1" smtClean="0"/>
              <a:t>rezultate</a:t>
            </a:r>
            <a:r>
              <a:rPr lang="en-US" sz="2100" dirty="0" smtClean="0"/>
              <a:t> </a:t>
            </a:r>
            <a:r>
              <a:rPr lang="en-US" sz="2100" dirty="0" err="1" smtClean="0"/>
              <a:t>bili</a:t>
            </a:r>
            <a:r>
              <a:rPr lang="en-US" sz="2100" dirty="0" smtClean="0"/>
              <a:t> </a:t>
            </a:r>
            <a:r>
              <a:rPr lang="en-US" sz="2100" dirty="0" err="1" smtClean="0"/>
              <a:t>upoznati</a:t>
            </a:r>
            <a:r>
              <a:rPr lang="en-US" sz="2100" dirty="0" smtClean="0"/>
              <a:t> s </a:t>
            </a:r>
            <a:r>
              <a:rPr lang="en-US" sz="2100" dirty="0" err="1" smtClean="0"/>
              <a:t>pripadnošću</a:t>
            </a:r>
            <a:r>
              <a:rPr lang="en-US" sz="2100" dirty="0" smtClean="0"/>
              <a:t> </a:t>
            </a:r>
            <a:r>
              <a:rPr lang="en-US" sz="2100" dirty="0" err="1" smtClean="0"/>
              <a:t>ispitanika</a:t>
            </a:r>
            <a:r>
              <a:rPr lang="en-US" sz="2100" dirty="0" smtClean="0"/>
              <a:t> </a:t>
            </a:r>
            <a:r>
              <a:rPr lang="en-US" sz="2100" dirty="0" err="1" smtClean="0"/>
              <a:t>pojedinoj</a:t>
            </a:r>
            <a:r>
              <a:rPr lang="en-US" sz="2100" dirty="0" smtClean="0"/>
              <a:t> </a:t>
            </a:r>
            <a:r>
              <a:rPr lang="en-US" sz="2100" dirty="0" err="1" smtClean="0"/>
              <a:t>skupini</a:t>
            </a:r>
            <a:r>
              <a:rPr lang="en-US" sz="2100" dirty="0" smtClean="0"/>
              <a:t>. </a:t>
            </a:r>
            <a:r>
              <a:rPr lang="en-US" sz="2100" dirty="0" err="1" smtClean="0"/>
              <a:t>Ako</a:t>
            </a:r>
            <a:r>
              <a:rPr lang="en-US" sz="2100" dirty="0" smtClean="0"/>
              <a:t> ne, </a:t>
            </a:r>
            <a:r>
              <a:rPr lang="en-US" sz="2100" dirty="0" err="1" smtClean="0"/>
              <a:t>kako</a:t>
            </a:r>
            <a:r>
              <a:rPr lang="en-US" sz="2100" dirty="0" smtClean="0"/>
              <a:t> je </a:t>
            </a:r>
            <a:r>
              <a:rPr lang="en-US" sz="2100" dirty="0" err="1" smtClean="0"/>
              <a:t>procijenjena</a:t>
            </a:r>
            <a:r>
              <a:rPr lang="en-US" sz="2100" dirty="0" smtClean="0"/>
              <a:t> </a:t>
            </a:r>
            <a:r>
              <a:rPr lang="en-US" sz="2100" dirty="0" err="1" smtClean="0"/>
              <a:t>uspješnost</a:t>
            </a:r>
            <a:r>
              <a:rPr lang="en-US" sz="2100" dirty="0" smtClean="0"/>
              <a:t> </a:t>
            </a:r>
            <a:r>
              <a:rPr lang="en-US" sz="2100" dirty="0" err="1" smtClean="0"/>
              <a:t>prikrivanja</a:t>
            </a:r>
            <a:r>
              <a:rPr lang="en-US" sz="2100" dirty="0" smtClean="0"/>
              <a:t>.</a:t>
            </a:r>
            <a:endParaRPr lang="hr-HR" sz="21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hr-HR" sz="2100" i="1" u="sng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100" i="1" u="sng" dirty="0" err="1" smtClean="0">
                <a:solidFill>
                  <a:schemeClr val="tx2"/>
                </a:solidFill>
              </a:rPr>
              <a:t>Statističke</a:t>
            </a:r>
            <a:r>
              <a:rPr lang="en-US" sz="2100" i="1" u="sng" dirty="0" smtClean="0">
                <a:solidFill>
                  <a:schemeClr val="tx2"/>
                </a:solidFill>
              </a:rPr>
              <a:t> </a:t>
            </a:r>
            <a:r>
              <a:rPr lang="en-US" sz="2100" i="1" u="sng" dirty="0" err="1" smtClean="0">
                <a:solidFill>
                  <a:schemeClr val="tx2"/>
                </a:solidFill>
              </a:rPr>
              <a:t>metode</a:t>
            </a:r>
            <a:endParaRPr lang="hr-HR" sz="2100" i="1" u="sng" dirty="0" smtClean="0">
              <a:solidFill>
                <a:schemeClr val="tx2"/>
              </a:solidFill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100" dirty="0" smtClean="0"/>
              <a:t>12</a:t>
            </a:r>
            <a:r>
              <a:rPr lang="hr-HR" sz="2100" dirty="0" smtClean="0"/>
              <a:t> </a:t>
            </a:r>
            <a:r>
              <a:rPr lang="en-US" sz="2100" dirty="0" err="1" smtClean="0"/>
              <a:t>Statističke</a:t>
            </a:r>
            <a:r>
              <a:rPr lang="en-US" sz="2100" dirty="0" smtClean="0"/>
              <a:t> </a:t>
            </a:r>
            <a:r>
              <a:rPr lang="en-US" sz="2100" dirty="0" err="1" smtClean="0"/>
              <a:t>metode</a:t>
            </a:r>
            <a:r>
              <a:rPr lang="en-US" sz="2100" dirty="0" smtClean="0"/>
              <a:t> </a:t>
            </a:r>
            <a:r>
              <a:rPr lang="en-US" sz="2100" dirty="0" err="1" smtClean="0"/>
              <a:t>korištene</a:t>
            </a:r>
            <a:r>
              <a:rPr lang="en-US" sz="2100" dirty="0" smtClean="0"/>
              <a:t> za </a:t>
            </a:r>
            <a:r>
              <a:rPr lang="en-US" sz="2100" dirty="0" err="1" smtClean="0"/>
              <a:t>usporedbu</a:t>
            </a:r>
            <a:r>
              <a:rPr lang="en-US" sz="2100" dirty="0" smtClean="0"/>
              <a:t> </a:t>
            </a:r>
            <a:r>
              <a:rPr lang="en-US" sz="2100" dirty="0" err="1" smtClean="0"/>
              <a:t>pojedinih</a:t>
            </a:r>
            <a:r>
              <a:rPr lang="en-US" sz="2100" dirty="0" smtClean="0"/>
              <a:t> </a:t>
            </a:r>
            <a:r>
              <a:rPr lang="en-US" sz="2100" dirty="0" err="1" smtClean="0"/>
              <a:t>skupina</a:t>
            </a:r>
            <a:r>
              <a:rPr lang="en-US" sz="2100" dirty="0" smtClean="0"/>
              <a:t> </a:t>
            </a:r>
            <a:r>
              <a:rPr lang="en-US" sz="2100" dirty="0" err="1" smtClean="0"/>
              <a:t>po</a:t>
            </a:r>
            <a:r>
              <a:rPr lang="en-US" sz="2100" dirty="0" smtClean="0"/>
              <a:t> </a:t>
            </a:r>
            <a:r>
              <a:rPr lang="en-US" sz="2100" dirty="0" err="1" smtClean="0"/>
              <a:t>načelu</a:t>
            </a:r>
            <a:r>
              <a:rPr lang="en-US" sz="2100" dirty="0" smtClean="0"/>
              <a:t> </a:t>
            </a:r>
            <a:r>
              <a:rPr lang="en-US" sz="2100" dirty="0" err="1" smtClean="0"/>
              <a:t>promatranih</a:t>
            </a:r>
            <a:r>
              <a:rPr lang="en-US" sz="2100" dirty="0" smtClean="0"/>
              <a:t> </a:t>
            </a:r>
            <a:r>
              <a:rPr lang="en-US" sz="2100" dirty="0" err="1" smtClean="0"/>
              <a:t>ishoda</a:t>
            </a:r>
            <a:r>
              <a:rPr lang="en-US" sz="2100" dirty="0" smtClean="0"/>
              <a:t>; </a:t>
            </a:r>
            <a:r>
              <a:rPr lang="en-US" sz="2100" dirty="0" err="1" smtClean="0"/>
              <a:t>postupci</a:t>
            </a:r>
            <a:r>
              <a:rPr lang="en-US" sz="2100" dirty="0" smtClean="0"/>
              <a:t> </a:t>
            </a:r>
            <a:r>
              <a:rPr lang="en-US" sz="2100" dirty="0" err="1" smtClean="0"/>
              <a:t>dodatnih</a:t>
            </a:r>
            <a:r>
              <a:rPr lang="en-US" sz="2100" dirty="0" smtClean="0"/>
              <a:t> </a:t>
            </a:r>
            <a:r>
              <a:rPr lang="en-US" sz="2100" dirty="0" err="1" smtClean="0"/>
              <a:t>analiza</a:t>
            </a:r>
            <a:r>
              <a:rPr lang="en-US" sz="2100" dirty="0" smtClean="0"/>
              <a:t>, </a:t>
            </a:r>
            <a:r>
              <a:rPr lang="en-US" sz="2100" dirty="0" err="1" smtClean="0"/>
              <a:t>kao</a:t>
            </a:r>
            <a:r>
              <a:rPr lang="en-US" sz="2100" dirty="0" smtClean="0"/>
              <a:t> </a:t>
            </a:r>
            <a:r>
              <a:rPr lang="en-US" sz="2100" dirty="0" err="1" smtClean="0"/>
              <a:t>što</a:t>
            </a:r>
            <a:r>
              <a:rPr lang="en-US" sz="2100" dirty="0" smtClean="0"/>
              <a:t> </a:t>
            </a:r>
            <a:r>
              <a:rPr lang="en-US" sz="2100" dirty="0" err="1" smtClean="0"/>
              <a:t>su</a:t>
            </a:r>
            <a:r>
              <a:rPr lang="en-US" sz="2100" dirty="0" smtClean="0"/>
              <a:t> </a:t>
            </a:r>
            <a:r>
              <a:rPr lang="en-US" sz="2100" dirty="0" err="1" smtClean="0"/>
              <a:t>analize</a:t>
            </a:r>
            <a:r>
              <a:rPr lang="en-US" sz="2100" dirty="0" smtClean="0"/>
              <a:t> </a:t>
            </a:r>
            <a:r>
              <a:rPr lang="en-US" sz="2100" dirty="0" err="1" smtClean="0"/>
              <a:t>podskupina</a:t>
            </a:r>
            <a:r>
              <a:rPr lang="en-US" sz="2100" dirty="0" smtClean="0"/>
              <a:t> </a:t>
            </a:r>
            <a:r>
              <a:rPr lang="en-US" sz="2100" dirty="0" err="1" smtClean="0"/>
              <a:t>ili</a:t>
            </a:r>
            <a:r>
              <a:rPr lang="en-US" sz="2100" dirty="0" smtClean="0"/>
              <a:t> </a:t>
            </a:r>
            <a:r>
              <a:rPr lang="en-US" sz="2100" dirty="0" err="1" smtClean="0"/>
              <a:t>prilagođene</a:t>
            </a:r>
            <a:r>
              <a:rPr lang="en-US" sz="2100" dirty="0" smtClean="0"/>
              <a:t> </a:t>
            </a:r>
            <a:r>
              <a:rPr lang="en-US" sz="2100" dirty="0" err="1" smtClean="0"/>
              <a:t>analize</a:t>
            </a:r>
            <a:r>
              <a:rPr lang="en-US" sz="2100" dirty="0" smtClean="0"/>
              <a:t>.</a:t>
            </a:r>
            <a:endParaRPr lang="hr-HR" sz="2100" dirty="0" smtClean="0"/>
          </a:p>
          <a:p>
            <a:pPr eaLnBrk="1" hangingPunct="1">
              <a:lnSpc>
                <a:spcPct val="90000"/>
              </a:lnSpc>
            </a:pPr>
            <a:endParaRPr lang="hr-HR" sz="21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774923"/>
          </a:xfrm>
        </p:spPr>
        <p:txBody>
          <a:bodyPr/>
          <a:lstStyle/>
          <a:p>
            <a:pPr algn="ctr" eaLnBrk="1" hangingPunct="1"/>
            <a:r>
              <a:rPr lang="en-US" sz="3600" b="1" dirty="0" smtClean="0">
                <a:solidFill>
                  <a:schemeClr val="hlink"/>
                </a:solidFill>
              </a:rPr>
              <a:t>REZULTATI</a:t>
            </a:r>
            <a:r>
              <a:rPr lang="hr-HR" sz="3600" b="1" dirty="0" smtClean="0">
                <a:solidFill>
                  <a:schemeClr val="hlink"/>
                </a:solidFill>
              </a:rPr>
              <a:t/>
            </a:r>
            <a:br>
              <a:rPr lang="hr-HR" sz="3600" b="1" dirty="0" smtClean="0">
                <a:solidFill>
                  <a:schemeClr val="hlink"/>
                </a:solidFill>
              </a:rPr>
            </a:br>
            <a:endParaRPr lang="hr-HR" sz="3600" dirty="0" smtClean="0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24744"/>
            <a:ext cx="8363272" cy="5328591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hr-HR" sz="1900" i="1" u="sng" dirty="0" smtClean="0">
              <a:solidFill>
                <a:schemeClr val="tx2"/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900" i="1" u="sng" dirty="0" err="1" smtClean="0">
                <a:solidFill>
                  <a:schemeClr val="tx2"/>
                </a:solidFill>
              </a:rPr>
              <a:t>Protok</a:t>
            </a:r>
            <a:r>
              <a:rPr lang="en-US" sz="1900" i="1" u="sng" dirty="0" smtClean="0">
                <a:solidFill>
                  <a:schemeClr val="tx2"/>
                </a:solidFill>
              </a:rPr>
              <a:t> </a:t>
            </a:r>
            <a:r>
              <a:rPr lang="en-US" sz="1900" i="1" u="sng" dirty="0" err="1" smtClean="0">
                <a:solidFill>
                  <a:schemeClr val="tx2"/>
                </a:solidFill>
              </a:rPr>
              <a:t>ispitanika</a:t>
            </a:r>
            <a:endParaRPr lang="hr-HR" sz="1900" i="1" u="sng" dirty="0" smtClean="0">
              <a:solidFill>
                <a:schemeClr val="tx2"/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900" dirty="0" smtClean="0"/>
              <a:t>13</a:t>
            </a:r>
            <a:r>
              <a:rPr lang="hr-HR" sz="1900" dirty="0" smtClean="0"/>
              <a:t> Protok</a:t>
            </a:r>
            <a:r>
              <a:rPr lang="en-US" sz="1900" dirty="0" smtClean="0"/>
              <a:t> </a:t>
            </a:r>
            <a:r>
              <a:rPr lang="en-US" sz="1900" dirty="0" err="1" smtClean="0"/>
              <a:t>ispitanika</a:t>
            </a:r>
            <a:r>
              <a:rPr lang="en-US" sz="1900" dirty="0" smtClean="0"/>
              <a:t> </a:t>
            </a:r>
            <a:r>
              <a:rPr lang="en-US" sz="1900" dirty="0" err="1" smtClean="0"/>
              <a:t>kroz</a:t>
            </a:r>
            <a:r>
              <a:rPr lang="en-US" sz="1900" dirty="0" smtClean="0"/>
              <a:t> </a:t>
            </a:r>
            <a:r>
              <a:rPr lang="en-US" sz="1900" dirty="0" err="1" smtClean="0"/>
              <a:t>istraživanja</a:t>
            </a:r>
            <a:r>
              <a:rPr lang="en-US" sz="1900" dirty="0" smtClean="0"/>
              <a:t> (</a:t>
            </a:r>
            <a:r>
              <a:rPr lang="en-US" sz="1900" dirty="0" err="1" smtClean="0"/>
              <a:t>preporuča</a:t>
            </a:r>
            <a:r>
              <a:rPr lang="en-US" sz="1900" dirty="0" smtClean="0"/>
              <a:t> se </a:t>
            </a:r>
            <a:r>
              <a:rPr lang="en-US" sz="1900" dirty="0" err="1" smtClean="0"/>
              <a:t>nacrtati</a:t>
            </a:r>
            <a:r>
              <a:rPr lang="en-US" sz="1900" dirty="0" smtClean="0"/>
              <a:t> </a:t>
            </a:r>
            <a:r>
              <a:rPr lang="en-US" sz="1900" dirty="0" err="1" smtClean="0"/>
              <a:t>dijagram</a:t>
            </a:r>
            <a:r>
              <a:rPr lang="en-US" sz="1900" dirty="0" smtClean="0"/>
              <a:t> </a:t>
            </a:r>
            <a:r>
              <a:rPr lang="en-US" sz="1900" dirty="0" err="1" smtClean="0"/>
              <a:t>toka</a:t>
            </a:r>
            <a:r>
              <a:rPr lang="en-US" sz="1900" dirty="0" smtClean="0"/>
              <a:t>). </a:t>
            </a:r>
            <a:r>
              <a:rPr lang="en-US" sz="1900" dirty="0" err="1" smtClean="0"/>
              <a:t>Posebno</a:t>
            </a:r>
            <a:r>
              <a:rPr lang="en-US" sz="1900" dirty="0" smtClean="0"/>
              <a:t> za </a:t>
            </a:r>
            <a:r>
              <a:rPr lang="en-US" sz="1900" dirty="0" err="1" smtClean="0"/>
              <a:t>svaku</a:t>
            </a:r>
            <a:r>
              <a:rPr lang="en-US" sz="1900" dirty="0" smtClean="0"/>
              <a:t> </a:t>
            </a:r>
            <a:r>
              <a:rPr lang="en-US" sz="1900" dirty="0" err="1" smtClean="0"/>
              <a:t>randomiziranu</a:t>
            </a:r>
            <a:r>
              <a:rPr lang="en-US" sz="1900" dirty="0" smtClean="0"/>
              <a:t> </a:t>
            </a:r>
            <a:r>
              <a:rPr lang="en-US" sz="1900" dirty="0" err="1" smtClean="0"/>
              <a:t>skupinu</a:t>
            </a:r>
            <a:r>
              <a:rPr lang="en-US" sz="1900" dirty="0" smtClean="0"/>
              <a:t> </a:t>
            </a:r>
            <a:r>
              <a:rPr lang="en-US" sz="1900" dirty="0" err="1" smtClean="0"/>
              <a:t>navesti</a:t>
            </a:r>
            <a:r>
              <a:rPr lang="en-US" sz="1900" dirty="0" smtClean="0"/>
              <a:t> </a:t>
            </a:r>
            <a:r>
              <a:rPr lang="en-US" sz="1900" dirty="0" err="1" smtClean="0"/>
              <a:t>broj</a:t>
            </a:r>
            <a:r>
              <a:rPr lang="en-US" sz="1900" dirty="0" smtClean="0"/>
              <a:t> </a:t>
            </a:r>
            <a:r>
              <a:rPr lang="en-US" sz="1900" dirty="0" err="1" smtClean="0"/>
              <a:t>randomiziranih</a:t>
            </a:r>
            <a:r>
              <a:rPr lang="en-US" sz="1900" dirty="0" smtClean="0"/>
              <a:t> </a:t>
            </a:r>
            <a:r>
              <a:rPr lang="en-US" sz="1900" dirty="0" err="1" smtClean="0"/>
              <a:t>ispitanika</a:t>
            </a:r>
            <a:r>
              <a:rPr lang="en-US" sz="1900" dirty="0" smtClean="0"/>
              <a:t> </a:t>
            </a:r>
            <a:r>
              <a:rPr lang="en-US" sz="1900" dirty="0" err="1" smtClean="0"/>
              <a:t>koji</a:t>
            </a:r>
            <a:r>
              <a:rPr lang="en-US" sz="1900" dirty="0" smtClean="0"/>
              <a:t> </a:t>
            </a:r>
            <a:r>
              <a:rPr lang="en-US" sz="1900" dirty="0" err="1" smtClean="0"/>
              <a:t>su</a:t>
            </a:r>
            <a:r>
              <a:rPr lang="en-US" sz="1900" dirty="0" smtClean="0"/>
              <a:t> </a:t>
            </a:r>
            <a:r>
              <a:rPr lang="en-US" sz="1900" dirty="0" err="1" smtClean="0"/>
              <a:t>primili</a:t>
            </a:r>
            <a:r>
              <a:rPr lang="en-US" sz="1900" dirty="0" smtClean="0"/>
              <a:t> </a:t>
            </a:r>
            <a:r>
              <a:rPr lang="en-US" sz="1900" dirty="0" err="1" smtClean="0"/>
              <a:t>predviđenu</a:t>
            </a:r>
            <a:r>
              <a:rPr lang="en-US" sz="1900" dirty="0" smtClean="0"/>
              <a:t> </a:t>
            </a:r>
            <a:r>
              <a:rPr lang="en-US" sz="1900" dirty="0" err="1" smtClean="0"/>
              <a:t>intervenciju</a:t>
            </a:r>
            <a:r>
              <a:rPr lang="en-US" sz="1900" dirty="0" smtClean="0"/>
              <a:t>, </a:t>
            </a:r>
            <a:r>
              <a:rPr lang="en-US" sz="1900" dirty="0" err="1" smtClean="0"/>
              <a:t>prošli</a:t>
            </a:r>
            <a:r>
              <a:rPr lang="en-US" sz="1900" dirty="0" smtClean="0"/>
              <a:t> </a:t>
            </a:r>
            <a:r>
              <a:rPr lang="en-US" sz="1900" dirty="0" err="1" smtClean="0"/>
              <a:t>cijeli</a:t>
            </a:r>
            <a:r>
              <a:rPr lang="en-US" sz="1900" dirty="0" smtClean="0"/>
              <a:t> plan </a:t>
            </a:r>
            <a:r>
              <a:rPr lang="en-US" sz="1900" dirty="0" err="1" smtClean="0"/>
              <a:t>istraživanja</a:t>
            </a:r>
            <a:r>
              <a:rPr lang="en-US" sz="1900" dirty="0" smtClean="0"/>
              <a:t> i </a:t>
            </a:r>
            <a:r>
              <a:rPr lang="en-US" sz="1900" dirty="0" err="1" smtClean="0"/>
              <a:t>bili</a:t>
            </a:r>
            <a:r>
              <a:rPr lang="en-US" sz="1900" dirty="0" smtClean="0"/>
              <a:t> </a:t>
            </a:r>
            <a:r>
              <a:rPr lang="en-US" sz="1900" dirty="0" err="1" smtClean="0"/>
              <a:t>uključeni</a:t>
            </a:r>
            <a:r>
              <a:rPr lang="en-US" sz="1900" dirty="0" smtClean="0"/>
              <a:t> u </a:t>
            </a:r>
            <a:r>
              <a:rPr lang="en-US" sz="1900" dirty="0" err="1" smtClean="0"/>
              <a:t>analizu</a:t>
            </a:r>
            <a:r>
              <a:rPr lang="en-US" sz="1900" dirty="0" smtClean="0"/>
              <a:t>. </a:t>
            </a:r>
            <a:r>
              <a:rPr lang="en-US" sz="1900" dirty="0" err="1" smtClean="0"/>
              <a:t>Navesti</a:t>
            </a:r>
            <a:r>
              <a:rPr lang="en-US" sz="1900" dirty="0" smtClean="0"/>
              <a:t> </a:t>
            </a:r>
            <a:r>
              <a:rPr lang="en-US" sz="1900" dirty="0" err="1" smtClean="0"/>
              <a:t>odstupanja</a:t>
            </a:r>
            <a:r>
              <a:rPr lang="en-US" sz="1900" dirty="0" smtClean="0"/>
              <a:t> </a:t>
            </a:r>
            <a:r>
              <a:rPr lang="en-US" sz="1900" dirty="0" err="1" smtClean="0"/>
              <a:t>od</a:t>
            </a:r>
            <a:r>
              <a:rPr lang="en-US" sz="1900" dirty="0" smtClean="0"/>
              <a:t> </a:t>
            </a:r>
            <a:r>
              <a:rPr lang="en-US" sz="1900" dirty="0" err="1" smtClean="0"/>
              <a:t>predviđenog</a:t>
            </a:r>
            <a:r>
              <a:rPr lang="en-US" sz="1900" dirty="0" smtClean="0"/>
              <a:t> </a:t>
            </a:r>
            <a:r>
              <a:rPr lang="en-US" sz="1900" dirty="0" err="1" smtClean="0"/>
              <a:t>tijeka</a:t>
            </a:r>
            <a:r>
              <a:rPr lang="en-US" sz="1900" dirty="0" smtClean="0"/>
              <a:t> </a:t>
            </a:r>
            <a:r>
              <a:rPr lang="en-US" sz="1900" dirty="0" err="1" smtClean="0"/>
              <a:t>istraživanja</a:t>
            </a:r>
            <a:r>
              <a:rPr lang="en-US" sz="1900" dirty="0" smtClean="0"/>
              <a:t> i </a:t>
            </a:r>
            <a:r>
              <a:rPr lang="en-US" sz="1900" dirty="0" err="1" smtClean="0"/>
              <a:t>njihove</a:t>
            </a:r>
            <a:r>
              <a:rPr lang="en-US" sz="1900" dirty="0" smtClean="0"/>
              <a:t> </a:t>
            </a:r>
            <a:r>
              <a:rPr lang="en-US" sz="1900" dirty="0" err="1" smtClean="0"/>
              <a:t>razloge</a:t>
            </a:r>
            <a:r>
              <a:rPr lang="en-US" sz="1900" dirty="0" smtClean="0"/>
              <a:t>.</a:t>
            </a:r>
            <a:endParaRPr lang="hr-HR" sz="19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hr-HR" sz="1900" i="1" u="sng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900" i="1" u="sng" dirty="0" err="1" smtClean="0">
                <a:solidFill>
                  <a:schemeClr val="tx2"/>
                </a:solidFill>
              </a:rPr>
              <a:t>Novačenje</a:t>
            </a:r>
            <a:endParaRPr lang="hr-HR" sz="1900" i="1" u="sng" dirty="0" smtClean="0">
              <a:solidFill>
                <a:schemeClr val="tx2"/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900" dirty="0" smtClean="0"/>
              <a:t>14</a:t>
            </a:r>
            <a:r>
              <a:rPr lang="hr-HR" sz="1900" dirty="0" smtClean="0"/>
              <a:t> Datumi</a:t>
            </a:r>
            <a:r>
              <a:rPr lang="pl-PL" sz="1900" dirty="0" smtClean="0"/>
              <a:t> kad su ispitanici novačeni i koliko su dugo praćeni.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hr-HR" sz="1900" i="1" u="sng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900" i="1" u="sng" dirty="0" err="1" smtClean="0">
                <a:solidFill>
                  <a:schemeClr val="tx2"/>
                </a:solidFill>
              </a:rPr>
              <a:t>Osnovni</a:t>
            </a:r>
            <a:r>
              <a:rPr lang="en-US" sz="1900" i="1" u="sng" dirty="0" smtClean="0">
                <a:solidFill>
                  <a:schemeClr val="tx2"/>
                </a:solidFill>
              </a:rPr>
              <a:t> </a:t>
            </a:r>
            <a:r>
              <a:rPr lang="en-US" sz="1900" i="1" u="sng" dirty="0" err="1" smtClean="0">
                <a:solidFill>
                  <a:schemeClr val="tx2"/>
                </a:solidFill>
              </a:rPr>
              <a:t>podatci</a:t>
            </a:r>
            <a:endParaRPr lang="hr-HR" sz="1900" i="1" u="sng" dirty="0" smtClean="0">
              <a:solidFill>
                <a:schemeClr val="tx2"/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900" dirty="0" smtClean="0"/>
              <a:t>15</a:t>
            </a:r>
            <a:r>
              <a:rPr lang="hr-HR" sz="1900" dirty="0" smtClean="0"/>
              <a:t> Osnovni</a:t>
            </a:r>
            <a:r>
              <a:rPr lang="pl-PL" sz="1900" dirty="0" smtClean="0"/>
              <a:t> demografski podatci i kliničke osobine svake skupine.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hr-HR" sz="1900" i="1" u="sng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900" i="1" u="sng" dirty="0" err="1" smtClean="0">
                <a:solidFill>
                  <a:schemeClr val="tx2"/>
                </a:solidFill>
              </a:rPr>
              <a:t>Broj</a:t>
            </a:r>
            <a:r>
              <a:rPr lang="en-US" sz="1900" i="1" u="sng" dirty="0" smtClean="0">
                <a:solidFill>
                  <a:schemeClr val="tx2"/>
                </a:solidFill>
              </a:rPr>
              <a:t> </a:t>
            </a:r>
            <a:r>
              <a:rPr lang="en-US" sz="1900" i="1" u="sng" dirty="0" err="1" smtClean="0">
                <a:solidFill>
                  <a:schemeClr val="tx2"/>
                </a:solidFill>
              </a:rPr>
              <a:t>analiziranih</a:t>
            </a:r>
            <a:r>
              <a:rPr lang="en-US" sz="1900" i="1" u="sng" dirty="0" smtClean="0">
                <a:solidFill>
                  <a:schemeClr val="tx2"/>
                </a:solidFill>
              </a:rPr>
              <a:t> </a:t>
            </a:r>
            <a:r>
              <a:rPr lang="en-US" sz="1900" i="1" u="sng" dirty="0" err="1" smtClean="0">
                <a:solidFill>
                  <a:schemeClr val="tx2"/>
                </a:solidFill>
              </a:rPr>
              <a:t>ispitanika</a:t>
            </a:r>
            <a:endParaRPr lang="hr-HR" sz="1900" i="1" u="sng" dirty="0" smtClean="0">
              <a:solidFill>
                <a:schemeClr val="tx2"/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900" dirty="0" smtClean="0"/>
              <a:t>16</a:t>
            </a:r>
            <a:r>
              <a:rPr lang="hr-HR" sz="1900" dirty="0" smtClean="0"/>
              <a:t> </a:t>
            </a:r>
            <a:r>
              <a:rPr lang="pl-PL" sz="1900" dirty="0" smtClean="0"/>
              <a:t>Broj ispitanika svake skupine uključen u pojedinu analizu. Je li analiza bila učinjena kao da su svi ispitanici primili intervenciju kako je bilo predviđeno u planu istraživanja (engl., </a:t>
            </a:r>
            <a:r>
              <a:rPr lang="pl-PL" sz="1900" i="1" dirty="0" smtClean="0"/>
              <a:t>intention-to-treat analysis</a:t>
            </a:r>
            <a:r>
              <a:rPr lang="pl-PL" sz="1900" dirty="0" smtClean="0"/>
              <a:t>). Rezultate navodite u stvarnim brojevima kad god je moguće (npr. 10 od 20, a ne 50%).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668</Words>
  <Application>Microsoft Office PowerPoint</Application>
  <PresentationFormat>On-screen Show (4:3)</PresentationFormat>
  <Paragraphs>118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CONSORT- uputa (CONSORT statement)</vt:lpstr>
      <vt:lpstr>VAŽNOST ISPRAVNOG OPISIVANJA USTROJA RANDOMIZIRANIH POKUSA</vt:lpstr>
      <vt:lpstr>CONSORT STATEMENT (Consolidated Standards of Reporting Trials)</vt:lpstr>
      <vt:lpstr>Dijelovi upute CONSORT</vt:lpstr>
      <vt:lpstr>Pravila pisanja znanstvenoga članka o randomiziranome kontroliranom pokusu (engl., CONSORT checklist, dostupno na www.consort-statement.org)</vt:lpstr>
      <vt:lpstr>METODE</vt:lpstr>
      <vt:lpstr>CONSORT - METODE - nastavak</vt:lpstr>
      <vt:lpstr>CONSORT - METODE - nastavak</vt:lpstr>
      <vt:lpstr>REZULTATI </vt:lpstr>
      <vt:lpstr>REZULTATI - nastavak</vt:lpstr>
      <vt:lpstr>REZULTATI - nastavak</vt:lpstr>
      <vt:lpstr>RASPRAVA</vt:lpstr>
      <vt:lpstr>CONSORT – dijagram toka (protok ispitanika kroz stadije istraživanja)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Matko Marušić</dc:creator>
  <cp:lastModifiedBy>Matko Marušić</cp:lastModifiedBy>
  <cp:revision>9</cp:revision>
  <dcterms:created xsi:type="dcterms:W3CDTF">2015-10-28T10:49:19Z</dcterms:created>
  <dcterms:modified xsi:type="dcterms:W3CDTF">2015-10-29T10:49:28Z</dcterms:modified>
</cp:coreProperties>
</file>